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y="5143500" cx="9144000"/>
  <p:notesSz cx="6858000" cy="9144000"/>
  <p:embeddedFontLst>
    <p:embeddedFont>
      <p:font typeface="Roboto"/>
      <p:regular r:id="rId94"/>
      <p:bold r:id="rId95"/>
      <p:italic r:id="rId96"/>
      <p:boldItalic r:id="rId97"/>
    </p:embeddedFont>
    <p:embeddedFont>
      <p:font typeface="Montserrat"/>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font" Target="fonts/Montserrat-boldItalic.fntdata"/><Relationship Id="rId100" Type="http://schemas.openxmlformats.org/officeDocument/2006/relationships/font" Target="fonts/Montserrat-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6.xml"/><Relationship Id="rId99" Type="http://schemas.openxmlformats.org/officeDocument/2006/relationships/font" Target="fonts/Montserrat-bold.fntdata"/><Relationship Id="rId10" Type="http://schemas.openxmlformats.org/officeDocument/2006/relationships/slide" Target="slides/slide5.xml"/><Relationship Id="rId98" Type="http://schemas.openxmlformats.org/officeDocument/2006/relationships/font" Target="fonts/Montserrat-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24126f0f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24126f0f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24126f0f9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24126f0f9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24126f0f9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24126f0f9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24126f0f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24126f0f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24126f0f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24126f0f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24126f0f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24126f0f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24126f0f9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24126f0f9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24126f0f9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24126f0f9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c40ffe86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c40ffe86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24126f0f9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24126f0f9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c40ffe8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c40ffe8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24126f0f9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24126f0f9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24126f0f9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24126f0f9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24126f0f9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24126f0f9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24126f0f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24126f0f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24126f0f9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24126f0f9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c40ffe8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c40ffe8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c40ffe86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c40ffe86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c40ffe86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c40ffe86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c40ffe86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c40ffe86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c40ffe86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c40ffe86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24126f0f9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24126f0f9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c40ffe86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c40ffe86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c40ffe86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c40ffe86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c40ffe86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c40ffe86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24126f0f9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24126f0f9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24126f0f9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24126f0f9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24126f0f9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24126f0f9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8c40ffe86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c40ffe86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24126f0f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24126f0f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24126f0f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24126f0f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c40ffe8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c40ffe8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24126f0f9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24126f0f9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c40ffe86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c40ffe86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24126f0f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24126f0f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bf59c8c5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bf59c8c5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8bf59c8c5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bf59c8c5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bf59c8c5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bf59c8c5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bf59c8c5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bf59c8c5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bf59c8c5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bf59c8c5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c798642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c798642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c798642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c798642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8c798642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c798642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24126f0f9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24126f0f9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c798642d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c798642d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c798642d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c798642d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24126f0f9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24126f0f9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824126f0f9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824126f0f9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24126f0f9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24126f0f9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24126f0f9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24126f0f9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824126f0f9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24126f0f9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8c798642d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c798642d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8efa972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8efa972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8c798642d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c798642d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24126f0f9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24126f0f9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8c798642d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8c798642d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c798642d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c798642d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8f121850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8f121850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8df604dd9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8df604dd9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8f121850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8f121850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8f121850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8f121850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df604dd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df604dd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8f1218509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8f121850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f1218509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f1218509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8f1218509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8f1218509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24126f0f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24126f0f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8df604dd9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8df604dd9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8df604dd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8df604dd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8df604dd9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8df604dd9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f121850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f121850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8df604dd9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8df604dd9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df604dd9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df604dd9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8df604dd9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8df604dd9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8df604dd9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df604dd9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8df604dd9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8df604dd9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df604dd9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8df604dd9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24126f0f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24126f0f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8df604dd9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8df604dd9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8df604dd9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8df604dd9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8df604dd9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8df604dd9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8df604dd9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8df604dd9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8df604dd9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8df604dd9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8df604dd9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8df604dd9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8df604dd9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8df604dd9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8df604dd9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8df604dd9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8df604dd9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8df604dd9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24126f0f9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24126f0f9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Droid Serif"/>
              <a:buNone/>
              <a:defRPr>
                <a:latin typeface="Droid Serif"/>
                <a:ea typeface="Droid Serif"/>
                <a:cs typeface="Droid Serif"/>
                <a:sym typeface="Droid Serif"/>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Droid Serif"/>
              <a:buChar char="●"/>
              <a:defRPr>
                <a:latin typeface="Droid Serif"/>
                <a:ea typeface="Droid Serif"/>
                <a:cs typeface="Droid Serif"/>
                <a:sym typeface="Droid Serif"/>
              </a:defRPr>
            </a:lvl1pPr>
            <a:lvl2pPr indent="-317500" lvl="1" marL="914400" rtl="0">
              <a:spcBef>
                <a:spcPts val="1600"/>
              </a:spcBef>
              <a:spcAft>
                <a:spcPts val="0"/>
              </a:spcAft>
              <a:buSzPts val="1400"/>
              <a:buFont typeface="Droid Serif"/>
              <a:buChar char="○"/>
              <a:defRPr>
                <a:latin typeface="Droid Serif"/>
                <a:ea typeface="Droid Serif"/>
                <a:cs typeface="Droid Serif"/>
                <a:sym typeface="Droid Serif"/>
              </a:defRPr>
            </a:lvl2pPr>
            <a:lvl3pPr indent="-317500" lvl="2" marL="1371600" rtl="0">
              <a:spcBef>
                <a:spcPts val="1600"/>
              </a:spcBef>
              <a:spcAft>
                <a:spcPts val="0"/>
              </a:spcAft>
              <a:buSzPts val="1400"/>
              <a:buFont typeface="Droid Serif"/>
              <a:buChar char="■"/>
              <a:defRPr>
                <a:latin typeface="Droid Serif"/>
                <a:ea typeface="Droid Serif"/>
                <a:cs typeface="Droid Serif"/>
                <a:sym typeface="Droid Serif"/>
              </a:defRPr>
            </a:lvl3pPr>
            <a:lvl4pPr indent="-317500" lvl="3" marL="1828800" rtl="0">
              <a:spcBef>
                <a:spcPts val="1600"/>
              </a:spcBef>
              <a:spcAft>
                <a:spcPts val="0"/>
              </a:spcAft>
              <a:buSzPts val="1400"/>
              <a:buFont typeface="Droid Serif"/>
              <a:buChar char="●"/>
              <a:defRPr>
                <a:latin typeface="Droid Serif"/>
                <a:ea typeface="Droid Serif"/>
                <a:cs typeface="Droid Serif"/>
                <a:sym typeface="Droid Serif"/>
              </a:defRPr>
            </a:lvl4pPr>
            <a:lvl5pPr indent="-317500" lvl="4" marL="2286000" rtl="0">
              <a:spcBef>
                <a:spcPts val="1600"/>
              </a:spcBef>
              <a:spcAft>
                <a:spcPts val="0"/>
              </a:spcAft>
              <a:buSzPts val="1400"/>
              <a:buFont typeface="Droid Serif"/>
              <a:buChar char="○"/>
              <a:defRPr>
                <a:latin typeface="Droid Serif"/>
                <a:ea typeface="Droid Serif"/>
                <a:cs typeface="Droid Serif"/>
                <a:sym typeface="Droid Serif"/>
              </a:defRPr>
            </a:lvl5pPr>
            <a:lvl6pPr indent="-317500" lvl="5" marL="2743200" rtl="0">
              <a:spcBef>
                <a:spcPts val="1600"/>
              </a:spcBef>
              <a:spcAft>
                <a:spcPts val="0"/>
              </a:spcAft>
              <a:buSzPts val="1400"/>
              <a:buFont typeface="Droid Serif"/>
              <a:buChar char="■"/>
              <a:defRPr>
                <a:latin typeface="Droid Serif"/>
                <a:ea typeface="Droid Serif"/>
                <a:cs typeface="Droid Serif"/>
                <a:sym typeface="Droid Serif"/>
              </a:defRPr>
            </a:lvl6pPr>
            <a:lvl7pPr indent="-317500" lvl="6" marL="3200400" rtl="0">
              <a:spcBef>
                <a:spcPts val="1600"/>
              </a:spcBef>
              <a:spcAft>
                <a:spcPts val="0"/>
              </a:spcAft>
              <a:buSzPts val="1400"/>
              <a:buFont typeface="Droid Serif"/>
              <a:buChar char="●"/>
              <a:defRPr>
                <a:latin typeface="Droid Serif"/>
                <a:ea typeface="Droid Serif"/>
                <a:cs typeface="Droid Serif"/>
                <a:sym typeface="Droid Serif"/>
              </a:defRPr>
            </a:lvl7pPr>
            <a:lvl8pPr indent="-317500" lvl="7" marL="3657600" rtl="0">
              <a:spcBef>
                <a:spcPts val="1600"/>
              </a:spcBef>
              <a:spcAft>
                <a:spcPts val="0"/>
              </a:spcAft>
              <a:buSzPts val="1400"/>
              <a:buFont typeface="Droid Serif"/>
              <a:buChar char="○"/>
              <a:defRPr>
                <a:latin typeface="Droid Serif"/>
                <a:ea typeface="Droid Serif"/>
                <a:cs typeface="Droid Serif"/>
                <a:sym typeface="Droid Serif"/>
              </a:defRPr>
            </a:lvl8pPr>
            <a:lvl9pPr indent="-317500" lvl="8" marL="4114800" rtl="0">
              <a:spcBef>
                <a:spcPts val="1600"/>
              </a:spcBef>
              <a:spcAft>
                <a:spcPts val="1600"/>
              </a:spcAft>
              <a:buSzPts val="1400"/>
              <a:buFont typeface="Droid Serif"/>
              <a:buChar char="■"/>
              <a:defRPr>
                <a:latin typeface="Droid Serif"/>
                <a:ea typeface="Droid Serif"/>
                <a:cs typeface="Droid Serif"/>
                <a:sym typeface="Droid Serif"/>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_sBBaNYex3E" TargetMode="External"/><Relationship Id="rId4" Type="http://schemas.openxmlformats.org/officeDocument/2006/relationships/image" Target="../media/image16.jpg"/><Relationship Id="rId5" Type="http://schemas.openxmlformats.org/officeDocument/2006/relationships/hyperlink" Target="http://www.youtube.com/watch?v=wlkCQXHEgjA" TargetMode="External"/><Relationship Id="rId6"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s://en.wikipedia.org/wiki/Artificial_intelligence" TargetMode="External"/><Relationship Id="rId4" Type="http://schemas.openxmlformats.org/officeDocument/2006/relationships/hyperlink" Target="https://en.wikipedia.org/wiki/Mathematical_model" TargetMode="External"/><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8tq1C8spV_g" TargetMode="External"/><Relationship Id="rId4" Type="http://schemas.openxmlformats.org/officeDocument/2006/relationships/image" Target="../media/image3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hyperlink" Target="https://thispersondoesnotexist.com/" TargetMode="External"/><Relationship Id="rId5" Type="http://schemas.openxmlformats.org/officeDocument/2006/relationships/hyperlink" Target="https://www.thiswaifudoesnotexist.n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kSLJriaOumA" TargetMode="External"/><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45.jpg"/><Relationship Id="rId5" Type="http://schemas.openxmlformats.org/officeDocument/2006/relationships/image" Target="../media/image37.png"/><Relationship Id="rId6"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openai.com/blog/jukebox/" TargetMode="External"/><Relationship Id="rId4" Type="http://schemas.openxmlformats.org/officeDocument/2006/relationships/hyperlink" Target="https://soundcloud.com/openai_audio/jukebox-471477285" TargetMode="External"/><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hyperlink" Target="https://scikit-learn.org/stable/user_guide.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60.png"/><Relationship Id="rId6"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0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3.png"/><Relationship Id="rId4" Type="http://schemas.openxmlformats.org/officeDocument/2006/relationships/image" Target="../media/image68.png"/><Relationship Id="rId5"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5.png"/><Relationship Id="rId4" Type="http://schemas.openxmlformats.org/officeDocument/2006/relationships/image" Target="../media/image83.png"/><Relationship Id="rId5" Type="http://schemas.openxmlformats.org/officeDocument/2006/relationships/image" Target="../media/image7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2.pn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vision.stanford.edu/teaching/cs231n-demos/knn/" TargetMode="Externa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93.png"/><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9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0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97.png"/><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0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9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1700" y="2314575"/>
            <a:ext cx="8520600" cy="10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latin typeface="Droid Serif"/>
                <a:ea typeface="Droid Serif"/>
                <a:cs typeface="Droid Serif"/>
                <a:sym typeface="Droid Serif"/>
              </a:rPr>
              <a:t>Machine Learning 🤖</a:t>
            </a:r>
            <a:endParaRPr b="1" sz="4800">
              <a:latin typeface="Droid Serif"/>
              <a:ea typeface="Droid Serif"/>
              <a:cs typeface="Droid Serif"/>
              <a:sym typeface="Droid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0" y="154575"/>
            <a:ext cx="6203075" cy="4724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0" y="152825"/>
            <a:ext cx="6210874" cy="4718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Boston Dynamics </a:t>
            </a:r>
            <a:endParaRPr b="1" u="sng"/>
          </a:p>
        </p:txBody>
      </p:sp>
      <p:pic>
        <p:nvPicPr>
          <p:cNvPr descr="Atlas uses its whole body -- legs, arms, torso -- to perform a sequence of dynamic maneuvers that form a gymnastic routine.  We created the maneuvers using new techniques that streamline the development process. First, an optimization algorithm transforms high-level descriptions of each maneuver into dynamically-feasible reference motions.  Then Atlas tracks the motions using a model predictive controller that smoothly blends from one maneuver to the next.  Using this approach, we developed the routine significantly faster than previous Atlas routines, with a performance success rate of about 80%. For more information visit us at https://www.BostonDynamics.com." id="144" name="Google Shape;144;p24" title="More Parkour Atlas">
            <a:hlinkClick r:id="rId3"/>
          </p:cNvPr>
          <p:cNvPicPr preferRelativeResize="0"/>
          <p:nvPr/>
        </p:nvPicPr>
        <p:blipFill>
          <a:blip r:embed="rId4">
            <a:alphaModFix/>
          </a:blip>
          <a:stretch>
            <a:fillRect/>
          </a:stretch>
        </p:blipFill>
        <p:spPr>
          <a:xfrm>
            <a:off x="311700" y="1365168"/>
            <a:ext cx="3988400" cy="2991307"/>
          </a:xfrm>
          <a:prstGeom prst="rect">
            <a:avLst/>
          </a:prstGeom>
          <a:noFill/>
          <a:ln>
            <a:noFill/>
          </a:ln>
        </p:spPr>
      </p:pic>
      <p:pic>
        <p:nvPicPr>
          <p:cNvPr descr="Spot is an agile mobile robot that you can customize for a wide range of applications.  The base platform provides rough-terrain mobility, 360 degree obstacle avoidance, and various levels of navigation, remote control and autonomy.   You can customize Spot by adding specialized sensors, software and other payloads.  Early customers are already testing Spot to monitor construction sites, provide remote inspection at gas, oil and power installations, and in public safety.  Spot is in mass production and currently shipping to select early adopters.  Find out more about using Spot in your application by visiting us at https://www.BostonDynamics.com/Spot." id="145" name="Google Shape;145;p24" title="Spot Launch">
            <a:hlinkClick r:id="rId5"/>
          </p:cNvPr>
          <p:cNvPicPr preferRelativeResize="0"/>
          <p:nvPr/>
        </p:nvPicPr>
        <p:blipFill>
          <a:blip r:embed="rId6">
            <a:alphaModFix/>
          </a:blip>
          <a:stretch>
            <a:fillRect/>
          </a:stretch>
        </p:blipFill>
        <p:spPr>
          <a:xfrm>
            <a:off x="4843900" y="1365175"/>
            <a:ext cx="3988400" cy="299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230275" y="91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vs </a:t>
            </a:r>
            <a:r>
              <a:rPr lang="en"/>
              <a:t>ML vs Deep Learning</a:t>
            </a:r>
            <a:endParaRPr/>
          </a:p>
        </p:txBody>
      </p:sp>
      <p:pic>
        <p:nvPicPr>
          <p:cNvPr id="151" name="Google Shape;151;p25"/>
          <p:cNvPicPr preferRelativeResize="0"/>
          <p:nvPr/>
        </p:nvPicPr>
        <p:blipFill>
          <a:blip r:embed="rId3">
            <a:alphaModFix/>
          </a:blip>
          <a:stretch>
            <a:fillRect/>
          </a:stretch>
        </p:blipFill>
        <p:spPr>
          <a:xfrm>
            <a:off x="5382450" y="1003025"/>
            <a:ext cx="3596401" cy="2816525"/>
          </a:xfrm>
          <a:prstGeom prst="rect">
            <a:avLst/>
          </a:prstGeom>
          <a:noFill/>
          <a:ln>
            <a:noFill/>
          </a:ln>
        </p:spPr>
      </p:pic>
      <p:sp>
        <p:nvSpPr>
          <p:cNvPr id="152" name="Google Shape;152;p25"/>
          <p:cNvSpPr txBox="1"/>
          <p:nvPr/>
        </p:nvSpPr>
        <p:spPr>
          <a:xfrm>
            <a:off x="0" y="1003025"/>
            <a:ext cx="5603100" cy="3000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Char char="●"/>
            </a:pPr>
            <a:r>
              <a:rPr b="1" lang="en" sz="1300">
                <a:solidFill>
                  <a:schemeClr val="dk2"/>
                </a:solidFill>
                <a:latin typeface="Montserrat"/>
                <a:ea typeface="Montserrat"/>
                <a:cs typeface="Montserrat"/>
                <a:sym typeface="Montserrat"/>
              </a:rPr>
              <a:t>IA </a:t>
            </a:r>
            <a:r>
              <a:rPr lang="en" sz="1300">
                <a:solidFill>
                  <a:schemeClr val="dk2"/>
                </a:solidFill>
                <a:latin typeface="Montserrat"/>
                <a:ea typeface="Montserrat"/>
                <a:cs typeface="Montserrat"/>
                <a:sym typeface="Montserrat"/>
              </a:rPr>
              <a:t>Grandioso objetivo de crear “bots” como humanos, computadoras que puedan razonar, o por lo menos actuar como sí.  </a:t>
            </a:r>
            <a:r>
              <a:rPr lang="en" sz="1300">
                <a:solidFill>
                  <a:srgbClr val="FF0000"/>
                </a:solidFill>
                <a:latin typeface="Montserrat"/>
                <a:ea typeface="Montserrat"/>
                <a:cs typeface="Montserrat"/>
                <a:sym typeface="Montserrat"/>
              </a:rPr>
              <a:t>(Generalización)</a:t>
            </a:r>
            <a:endParaRPr sz="1300">
              <a:solidFill>
                <a:srgbClr val="FF0000"/>
              </a:solidFill>
              <a:latin typeface="Montserrat"/>
              <a:ea typeface="Montserrat"/>
              <a:cs typeface="Montserrat"/>
              <a:sym typeface="Montserrat"/>
            </a:endParaRPr>
          </a:p>
          <a:p>
            <a:pPr indent="0" lvl="0" marL="457200" rtl="0" algn="l">
              <a:lnSpc>
                <a:spcPct val="115000"/>
              </a:lnSpc>
              <a:spcBef>
                <a:spcPts val="1600"/>
              </a:spcBef>
              <a:spcAft>
                <a:spcPts val="0"/>
              </a:spcAft>
              <a:buNone/>
            </a:pPr>
            <a:r>
              <a:t/>
            </a:r>
            <a:endParaRPr sz="1300">
              <a:solidFill>
                <a:srgbClr val="FF0000"/>
              </a:solidFill>
              <a:latin typeface="Montserrat"/>
              <a:ea typeface="Montserrat"/>
              <a:cs typeface="Montserrat"/>
              <a:sym typeface="Montserrat"/>
            </a:endParaRPr>
          </a:p>
          <a:p>
            <a:pPr indent="-311150" lvl="0" marL="457200" rtl="0" algn="l">
              <a:lnSpc>
                <a:spcPct val="115000"/>
              </a:lnSpc>
              <a:spcBef>
                <a:spcPts val="1600"/>
              </a:spcBef>
              <a:spcAft>
                <a:spcPts val="0"/>
              </a:spcAft>
              <a:buClr>
                <a:srgbClr val="434343"/>
              </a:buClr>
              <a:buSzPts val="1300"/>
              <a:buChar char="●"/>
            </a:pPr>
            <a:r>
              <a:rPr b="1" lang="en" sz="1300">
                <a:solidFill>
                  <a:schemeClr val="dk2"/>
                </a:solidFill>
                <a:latin typeface="Montserrat"/>
                <a:ea typeface="Montserrat"/>
                <a:cs typeface="Montserrat"/>
                <a:sym typeface="Montserrat"/>
              </a:rPr>
              <a:t>Machine Learning</a:t>
            </a:r>
            <a:r>
              <a:rPr lang="en" sz="1300">
                <a:solidFill>
                  <a:schemeClr val="dk2"/>
                </a:solidFill>
                <a:latin typeface="Montserrat"/>
                <a:ea typeface="Montserrat"/>
                <a:cs typeface="Montserrat"/>
                <a:sym typeface="Montserrat"/>
              </a:rPr>
              <a:t> modelos/ algóritmos , en general concentrados en resolver un tipo de problema  </a:t>
            </a:r>
            <a:r>
              <a:rPr lang="en" sz="1300">
                <a:solidFill>
                  <a:srgbClr val="FF0000"/>
                </a:solidFill>
                <a:latin typeface="Montserrat"/>
                <a:ea typeface="Montserrat"/>
                <a:cs typeface="Montserrat"/>
                <a:sym typeface="Montserrat"/>
              </a:rPr>
              <a:t>(Específico)</a:t>
            </a:r>
            <a:endParaRPr sz="1300">
              <a:solidFill>
                <a:srgbClr val="FF0000"/>
              </a:solidFill>
              <a:latin typeface="Montserrat"/>
              <a:ea typeface="Montserrat"/>
              <a:cs typeface="Montserrat"/>
              <a:sym typeface="Montserrat"/>
            </a:endParaRPr>
          </a:p>
          <a:p>
            <a:pPr indent="0" lvl="0" marL="457200" rtl="0" algn="l">
              <a:lnSpc>
                <a:spcPct val="115000"/>
              </a:lnSpc>
              <a:spcBef>
                <a:spcPts val="1600"/>
              </a:spcBef>
              <a:spcAft>
                <a:spcPts val="0"/>
              </a:spcAft>
              <a:buNone/>
            </a:pPr>
            <a:r>
              <a:t/>
            </a:r>
            <a:endParaRPr sz="1300">
              <a:solidFill>
                <a:schemeClr val="dk2"/>
              </a:solidFill>
              <a:latin typeface="Montserrat"/>
              <a:ea typeface="Montserrat"/>
              <a:cs typeface="Montserrat"/>
              <a:sym typeface="Montserrat"/>
            </a:endParaRPr>
          </a:p>
          <a:p>
            <a:pPr indent="-311150" lvl="0" marL="457200" rtl="0" algn="l">
              <a:lnSpc>
                <a:spcPct val="115000"/>
              </a:lnSpc>
              <a:spcBef>
                <a:spcPts val="1600"/>
              </a:spcBef>
              <a:spcAft>
                <a:spcPts val="0"/>
              </a:spcAft>
              <a:buClr>
                <a:schemeClr val="dk2"/>
              </a:buClr>
              <a:buSzPts val="1300"/>
              <a:buChar char="●"/>
            </a:pPr>
            <a:r>
              <a:rPr b="1" lang="en" sz="1300">
                <a:solidFill>
                  <a:schemeClr val="dk2"/>
                </a:solidFill>
                <a:latin typeface="Montserrat"/>
                <a:ea typeface="Montserrat"/>
                <a:cs typeface="Montserrat"/>
                <a:sym typeface="Montserrat"/>
              </a:rPr>
              <a:t>Deep Learning</a:t>
            </a:r>
            <a:r>
              <a:rPr lang="en" sz="1300">
                <a:solidFill>
                  <a:schemeClr val="dk2"/>
                </a:solidFill>
                <a:latin typeface="Montserrat"/>
                <a:ea typeface="Montserrat"/>
                <a:cs typeface="Montserrat"/>
                <a:sym typeface="Montserrat"/>
              </a:rPr>
              <a:t>  modelos que se basan en gran cantidad de datos para resolver problemas complejos </a:t>
            </a:r>
            <a:r>
              <a:rPr lang="en" sz="1300">
                <a:solidFill>
                  <a:srgbClr val="FF0000"/>
                </a:solidFill>
                <a:latin typeface="Montserrat"/>
                <a:ea typeface="Montserrat"/>
                <a:cs typeface="Montserrat"/>
                <a:sym typeface="Montserrat"/>
              </a:rPr>
              <a:t>(Big data) </a:t>
            </a:r>
            <a:endParaRPr sz="9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1974125" y="272725"/>
            <a:ext cx="49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Desarrollo Histórico de AI </a:t>
            </a:r>
            <a:endParaRPr>
              <a:latin typeface="Droid Serif"/>
              <a:ea typeface="Droid Serif"/>
              <a:cs typeface="Droid Serif"/>
              <a:sym typeface="Droid Serif"/>
            </a:endParaRPr>
          </a:p>
        </p:txBody>
      </p:sp>
      <p:pic>
        <p:nvPicPr>
          <p:cNvPr id="158" name="Google Shape;158;p26"/>
          <p:cNvPicPr preferRelativeResize="0"/>
          <p:nvPr/>
        </p:nvPicPr>
        <p:blipFill>
          <a:blip r:embed="rId3">
            <a:alphaModFix/>
          </a:blip>
          <a:stretch>
            <a:fillRect/>
          </a:stretch>
        </p:blipFill>
        <p:spPr>
          <a:xfrm>
            <a:off x="358350" y="1131925"/>
            <a:ext cx="5151801" cy="2575900"/>
          </a:xfrm>
          <a:prstGeom prst="rect">
            <a:avLst/>
          </a:prstGeom>
          <a:noFill/>
          <a:ln>
            <a:noFill/>
          </a:ln>
        </p:spPr>
      </p:pic>
      <p:sp>
        <p:nvSpPr>
          <p:cNvPr id="159" name="Google Shape;159;p26"/>
          <p:cNvSpPr txBox="1"/>
          <p:nvPr/>
        </p:nvSpPr>
        <p:spPr>
          <a:xfrm>
            <a:off x="5610300" y="1246425"/>
            <a:ext cx="3224400" cy="1791300"/>
          </a:xfrm>
          <a:prstGeom prst="rect">
            <a:avLst/>
          </a:prstGeom>
          <a:noFill/>
          <a:ln>
            <a:noFill/>
          </a:ln>
        </p:spPr>
        <p:txBody>
          <a:bodyPr anchorCtr="0" anchor="t" bIns="1645900" lIns="91425" spcFirstLastPara="1" rIns="91425" wrap="square" tIns="91425">
            <a:noAutofit/>
          </a:bodyPr>
          <a:lstStyle/>
          <a:p>
            <a:pPr indent="-317500" lvl="0" marL="457200" rtl="0" algn="l">
              <a:lnSpc>
                <a:spcPct val="115000"/>
              </a:lnSpc>
              <a:spcBef>
                <a:spcPts val="0"/>
              </a:spcBef>
              <a:spcAft>
                <a:spcPts val="0"/>
              </a:spcAft>
              <a:buSzPts val="1400"/>
              <a:buChar char="-"/>
            </a:pPr>
            <a:r>
              <a:rPr lang="en">
                <a:latin typeface="Montserrat"/>
                <a:ea typeface="Montserrat"/>
                <a:cs typeface="Montserrat"/>
                <a:sym typeface="Montserrat"/>
              </a:rPr>
              <a:t>Empezó</a:t>
            </a:r>
            <a:r>
              <a:rPr lang="en">
                <a:latin typeface="Montserrat"/>
                <a:ea typeface="Montserrat"/>
                <a:cs typeface="Montserrat"/>
                <a:sym typeface="Montserrat"/>
              </a:rPr>
              <a:t> </a:t>
            </a:r>
            <a:r>
              <a:rPr b="1" lang="en">
                <a:latin typeface="Montserrat"/>
                <a:ea typeface="Montserrat"/>
                <a:cs typeface="Montserrat"/>
                <a:sym typeface="Montserrat"/>
              </a:rPr>
              <a:t>ambicioso</a:t>
            </a:r>
            <a:r>
              <a:rPr lang="en">
                <a:latin typeface="Montserrat"/>
                <a:ea typeface="Montserrat"/>
                <a:cs typeface="Montserrat"/>
                <a:sym typeface="Montserrat"/>
              </a:rPr>
              <a:t>  (50)</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Muchos</a:t>
            </a:r>
            <a:r>
              <a:rPr lang="en">
                <a:solidFill>
                  <a:srgbClr val="FF0000"/>
                </a:solidFill>
                <a:latin typeface="Montserrat"/>
                <a:ea typeface="Montserrat"/>
                <a:cs typeface="Montserrat"/>
                <a:sym typeface="Montserrat"/>
              </a:rPr>
              <a:t> inviernos</a:t>
            </a:r>
            <a:r>
              <a:rPr lang="en">
                <a:latin typeface="Montserrat"/>
                <a:ea typeface="Montserrat"/>
                <a:cs typeface="Montserrat"/>
                <a:sym typeface="Montserrat"/>
              </a:rPr>
              <a:t> (</a:t>
            </a:r>
            <a:r>
              <a:rPr lang="en">
                <a:latin typeface="Montserrat"/>
                <a:ea typeface="Montserrat"/>
                <a:cs typeface="Montserrat"/>
                <a:sym typeface="Montserrat"/>
              </a:rPr>
              <a:t>pérdida</a:t>
            </a:r>
            <a:r>
              <a:rPr lang="en">
                <a:latin typeface="Montserrat"/>
                <a:ea typeface="Montserrat"/>
                <a:cs typeface="Montserrat"/>
                <a:sym typeface="Montserrat"/>
              </a:rPr>
              <a:t> de interés)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Char char="-"/>
            </a:pPr>
            <a:r>
              <a:rPr lang="en">
                <a:latin typeface="Montserrat"/>
                <a:ea typeface="Montserrat"/>
                <a:cs typeface="Montserrat"/>
                <a:sym typeface="Montserrat"/>
              </a:rPr>
              <a:t>Recupero Fuerte en </a:t>
            </a:r>
            <a:r>
              <a:rPr b="1" lang="en">
                <a:latin typeface="Montserrat"/>
                <a:ea typeface="Montserrat"/>
                <a:cs typeface="Montserrat"/>
                <a:sym typeface="Montserrat"/>
              </a:rPr>
              <a:t>2010+</a:t>
            </a:r>
            <a:endParaRPr b="1">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La mayoría de los fundamentos se crearon entre 1950 - 1980</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1327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La Historia No es lineal</a:t>
            </a:r>
            <a:endParaRPr u="sng"/>
          </a:p>
        </p:txBody>
      </p:sp>
      <p:pic>
        <p:nvPicPr>
          <p:cNvPr id="165" name="Google Shape;165;p27"/>
          <p:cNvPicPr preferRelativeResize="0"/>
          <p:nvPr/>
        </p:nvPicPr>
        <p:blipFill>
          <a:blip r:embed="rId3">
            <a:alphaModFix/>
          </a:blip>
          <a:stretch>
            <a:fillRect/>
          </a:stretch>
        </p:blipFill>
        <p:spPr>
          <a:xfrm>
            <a:off x="-31200" y="824382"/>
            <a:ext cx="6273750" cy="37107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205850" y="354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Cambria"/>
                <a:ea typeface="Cambria"/>
                <a:cs typeface="Cambria"/>
                <a:sym typeface="Cambria"/>
              </a:rPr>
              <a:t>I </a:t>
            </a:r>
            <a:r>
              <a:rPr lang="en" u="sng">
                <a:latin typeface="Cambria"/>
                <a:ea typeface="Cambria"/>
                <a:cs typeface="Cambria"/>
                <a:sym typeface="Cambria"/>
              </a:rPr>
              <a:t>¿</a:t>
            </a:r>
            <a:r>
              <a:rPr lang="en" u="sng">
                <a:latin typeface="Cambria"/>
                <a:ea typeface="Cambria"/>
                <a:cs typeface="Cambria"/>
                <a:sym typeface="Cambria"/>
              </a:rPr>
              <a:t>Por Qué</a:t>
            </a:r>
            <a:r>
              <a:rPr lang="en" u="sng">
                <a:latin typeface="Cambria"/>
                <a:ea typeface="Cambria"/>
                <a:cs typeface="Cambria"/>
                <a:sym typeface="Cambria"/>
              </a:rPr>
              <a:t> Ahora? </a:t>
            </a:r>
            <a:endParaRPr u="sng">
              <a:latin typeface="Cambria"/>
              <a:ea typeface="Cambria"/>
              <a:cs typeface="Cambria"/>
              <a:sym typeface="Cambria"/>
            </a:endParaRPr>
          </a:p>
        </p:txBody>
      </p:sp>
      <p:sp>
        <p:nvSpPr>
          <p:cNvPr id="171" name="Google Shape;171;p28"/>
          <p:cNvSpPr txBox="1"/>
          <p:nvPr>
            <p:ph idx="1" type="body"/>
          </p:nvPr>
        </p:nvSpPr>
        <p:spPr>
          <a:xfrm>
            <a:off x="1645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Montserrat"/>
              <a:buChar char="❏"/>
            </a:pPr>
            <a:r>
              <a:rPr lang="en">
                <a:solidFill>
                  <a:srgbClr val="000000"/>
                </a:solidFill>
                <a:latin typeface="Montserrat"/>
                <a:ea typeface="Montserrat"/>
                <a:cs typeface="Montserrat"/>
                <a:sym typeface="Montserrat"/>
              </a:rPr>
              <a:t>Gran poder </a:t>
            </a:r>
            <a:r>
              <a:rPr lang="en">
                <a:solidFill>
                  <a:srgbClr val="000000"/>
                </a:solidFill>
                <a:latin typeface="Montserrat"/>
                <a:ea typeface="Montserrat"/>
                <a:cs typeface="Montserrat"/>
                <a:sym typeface="Montserrat"/>
              </a:rPr>
              <a:t>Computacional</a:t>
            </a:r>
            <a:r>
              <a:rPr lang="en">
                <a:solidFill>
                  <a:srgbClr val="000000"/>
                </a:solidFill>
                <a:latin typeface="Montserrat"/>
                <a:ea typeface="Montserrat"/>
                <a:cs typeface="Montserrat"/>
                <a:sym typeface="Montserrat"/>
              </a:rPr>
              <a:t> </a:t>
            </a:r>
            <a:endParaRPr>
              <a:solidFill>
                <a:srgbClr val="000000"/>
              </a:solidFill>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lang="en">
                <a:solidFill>
                  <a:srgbClr val="000000"/>
                </a:solidFill>
                <a:latin typeface="Montserrat"/>
                <a:ea typeface="Montserrat"/>
                <a:cs typeface="Montserrat"/>
                <a:sym typeface="Montserrat"/>
              </a:rPr>
              <a:t>Mejores </a:t>
            </a:r>
            <a:r>
              <a:rPr lang="en">
                <a:solidFill>
                  <a:srgbClr val="000000"/>
                </a:solidFill>
                <a:latin typeface="Montserrat"/>
                <a:ea typeface="Montserrat"/>
                <a:cs typeface="Montserrat"/>
                <a:sym typeface="Montserrat"/>
              </a:rPr>
              <a:t>algoritmos</a:t>
            </a:r>
            <a:r>
              <a:rPr lang="en">
                <a:solidFill>
                  <a:srgbClr val="000000"/>
                </a:solidFill>
                <a:latin typeface="Montserrat"/>
                <a:ea typeface="Montserrat"/>
                <a:cs typeface="Montserrat"/>
                <a:sym typeface="Montserrat"/>
              </a:rPr>
              <a:t> Numéricos</a:t>
            </a:r>
            <a:endParaRPr>
              <a:solidFill>
                <a:srgbClr val="000000"/>
              </a:solidFill>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317500" lvl="1" marL="914400" rtl="0" algn="l">
              <a:spcBef>
                <a:spcPts val="1600"/>
              </a:spcBef>
              <a:spcAft>
                <a:spcPts val="0"/>
              </a:spcAft>
              <a:buSzPts val="1400"/>
              <a:buFont typeface="Montserrat"/>
              <a:buChar char="❏"/>
            </a:pPr>
            <a:r>
              <a:t/>
            </a:r>
            <a:endParaRPr>
              <a:latin typeface="Montserrat"/>
              <a:ea typeface="Montserrat"/>
              <a:cs typeface="Montserrat"/>
              <a:sym typeface="Montserrat"/>
            </a:endParaRPr>
          </a:p>
        </p:txBody>
      </p:sp>
      <p:pic>
        <p:nvPicPr>
          <p:cNvPr id="172" name="Google Shape;172;p28"/>
          <p:cNvPicPr preferRelativeResize="0"/>
          <p:nvPr/>
        </p:nvPicPr>
        <p:blipFill>
          <a:blip r:embed="rId3">
            <a:alphaModFix/>
          </a:blip>
          <a:stretch>
            <a:fillRect/>
          </a:stretch>
        </p:blipFill>
        <p:spPr>
          <a:xfrm>
            <a:off x="5246200" y="1208773"/>
            <a:ext cx="3438900" cy="2511549"/>
          </a:xfrm>
          <a:prstGeom prst="rect">
            <a:avLst/>
          </a:prstGeom>
          <a:noFill/>
          <a:ln>
            <a:noFill/>
          </a:ln>
        </p:spPr>
      </p:pic>
      <p:sp>
        <p:nvSpPr>
          <p:cNvPr id="173" name="Google Shape;173;p28"/>
          <p:cNvSpPr txBox="1"/>
          <p:nvPr/>
        </p:nvSpPr>
        <p:spPr>
          <a:xfrm>
            <a:off x="6147600" y="863550"/>
            <a:ext cx="19158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0000"/>
                </a:solidFill>
              </a:rPr>
              <a:t>Moore’s Law</a:t>
            </a:r>
            <a:endParaRPr u="sng">
              <a:solidFill>
                <a:srgbClr val="FF0000"/>
              </a:solidFill>
            </a:endParaRPr>
          </a:p>
        </p:txBody>
      </p:sp>
      <p:pic>
        <p:nvPicPr>
          <p:cNvPr id="174" name="Google Shape;174;p28"/>
          <p:cNvPicPr preferRelativeResize="0"/>
          <p:nvPr/>
        </p:nvPicPr>
        <p:blipFill>
          <a:blip r:embed="rId4">
            <a:alphaModFix/>
          </a:blip>
          <a:stretch>
            <a:fillRect/>
          </a:stretch>
        </p:blipFill>
        <p:spPr>
          <a:xfrm>
            <a:off x="670050" y="1824575"/>
            <a:ext cx="2747375" cy="2511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0" y="34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u="sng">
                <a:latin typeface="Droid Serif"/>
                <a:ea typeface="Droid Serif"/>
                <a:cs typeface="Droid Serif"/>
                <a:sym typeface="Droid Serif"/>
              </a:rPr>
              <a:t>II ¿Por Qué Ahora?</a:t>
            </a:r>
            <a:endParaRPr sz="3300" u="sng">
              <a:latin typeface="Droid Serif"/>
              <a:ea typeface="Droid Serif"/>
              <a:cs typeface="Droid Serif"/>
              <a:sym typeface="Droid Serif"/>
            </a:endParaRPr>
          </a:p>
          <a:p>
            <a:pPr indent="0" lvl="0" marL="0" rtl="0" algn="ctr">
              <a:spcBef>
                <a:spcPts val="0"/>
              </a:spcBef>
              <a:spcAft>
                <a:spcPts val="0"/>
              </a:spcAft>
              <a:buNone/>
            </a:pPr>
            <a:r>
              <a:t/>
            </a:r>
            <a:endParaRPr/>
          </a:p>
          <a:p>
            <a:pPr indent="0" lvl="0" marL="457200" rtl="0" algn="ctr">
              <a:lnSpc>
                <a:spcPct val="115000"/>
              </a:lnSpc>
              <a:spcBef>
                <a:spcPts val="0"/>
              </a:spcBef>
              <a:spcAft>
                <a:spcPts val="0"/>
              </a:spcAft>
              <a:buNone/>
            </a:pPr>
            <a:r>
              <a:t/>
            </a:r>
            <a:endParaRPr sz="1800">
              <a:solidFill>
                <a:schemeClr val="dk2"/>
              </a:solidFill>
            </a:endParaRPr>
          </a:p>
          <a:p>
            <a:pPr indent="0" lvl="0" marL="0" rtl="0" algn="ctr">
              <a:spcBef>
                <a:spcPts val="1600"/>
              </a:spcBef>
              <a:spcAft>
                <a:spcPts val="0"/>
              </a:spcAft>
              <a:buNone/>
            </a:pPr>
            <a:r>
              <a:rPr lang="en"/>
              <a:t>	</a:t>
            </a:r>
            <a:endParaRPr/>
          </a:p>
        </p:txBody>
      </p:sp>
      <p:sp>
        <p:nvSpPr>
          <p:cNvPr id="180" name="Google Shape;180;p29"/>
          <p:cNvSpPr txBox="1"/>
          <p:nvPr/>
        </p:nvSpPr>
        <p:spPr>
          <a:xfrm>
            <a:off x="457575" y="680163"/>
            <a:ext cx="2856600" cy="41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1600"/>
              </a:spcBef>
              <a:spcAft>
                <a:spcPts val="0"/>
              </a:spcAft>
              <a:buNone/>
            </a:pPr>
            <a:r>
              <a:rPr lang="en" sz="1800">
                <a:latin typeface="Droid Serif"/>
                <a:ea typeface="Droid Serif"/>
                <a:cs typeface="Droid Serif"/>
                <a:sym typeface="Droid Serif"/>
              </a:rPr>
              <a:t>Era del </a:t>
            </a:r>
            <a:r>
              <a:rPr lang="en" sz="1800" u="sng">
                <a:latin typeface="Droid Serif"/>
                <a:ea typeface="Droid Serif"/>
                <a:cs typeface="Droid Serif"/>
                <a:sym typeface="Droid Serif"/>
              </a:rPr>
              <a:t>Big Data</a:t>
            </a:r>
            <a:endParaRPr sz="1800" u="sng">
              <a:latin typeface="Droid Serif"/>
              <a:ea typeface="Droid Serif"/>
              <a:cs typeface="Droid Serif"/>
              <a:sym typeface="Droid Serif"/>
            </a:endParaRPr>
          </a:p>
          <a:p>
            <a:pPr indent="0" lvl="0" marL="0" rtl="0" algn="l">
              <a:lnSpc>
                <a:spcPct val="115000"/>
              </a:lnSpc>
              <a:spcBef>
                <a:spcPts val="1600"/>
              </a:spcBef>
              <a:spcAft>
                <a:spcPts val="1600"/>
              </a:spcAft>
              <a:buNone/>
            </a:pPr>
            <a:r>
              <a:rPr lang="en" sz="1800"/>
              <a:t>“</a:t>
            </a:r>
            <a:r>
              <a:rPr b="1" lang="en" sz="1200">
                <a:highlight>
                  <a:srgbClr val="FFFFFF"/>
                </a:highlight>
              </a:rPr>
              <a:t>90% of all data</a:t>
            </a:r>
            <a:r>
              <a:rPr lang="en" sz="1200">
                <a:highlight>
                  <a:srgbClr val="FFFFFF"/>
                </a:highlight>
              </a:rPr>
              <a:t> in existence today was created in the past two years</a:t>
            </a:r>
            <a:r>
              <a:rPr lang="en" sz="1100">
                <a:highlight>
                  <a:srgbClr val="FFFFFF"/>
                </a:highlight>
              </a:rPr>
              <a:t>”</a:t>
            </a:r>
            <a:endParaRPr sz="1800"/>
          </a:p>
        </p:txBody>
      </p:sp>
      <p:pic>
        <p:nvPicPr>
          <p:cNvPr id="181" name="Google Shape;181;p29"/>
          <p:cNvPicPr preferRelativeResize="0"/>
          <p:nvPr/>
        </p:nvPicPr>
        <p:blipFill>
          <a:blip r:embed="rId3">
            <a:alphaModFix/>
          </a:blip>
          <a:stretch>
            <a:fillRect/>
          </a:stretch>
        </p:blipFill>
        <p:spPr>
          <a:xfrm>
            <a:off x="3383209" y="964274"/>
            <a:ext cx="3869292" cy="1002800"/>
          </a:xfrm>
          <a:prstGeom prst="rect">
            <a:avLst/>
          </a:prstGeom>
          <a:noFill/>
          <a:ln>
            <a:noFill/>
          </a:ln>
        </p:spPr>
      </p:pic>
      <p:pic>
        <p:nvPicPr>
          <p:cNvPr id="182" name="Google Shape;182;p29"/>
          <p:cNvPicPr preferRelativeResize="0"/>
          <p:nvPr/>
        </p:nvPicPr>
        <p:blipFill>
          <a:blip r:embed="rId4">
            <a:alphaModFix/>
          </a:blip>
          <a:stretch>
            <a:fillRect/>
          </a:stretch>
        </p:blipFill>
        <p:spPr>
          <a:xfrm>
            <a:off x="7354100" y="1009348"/>
            <a:ext cx="1738399" cy="912675"/>
          </a:xfrm>
          <a:prstGeom prst="rect">
            <a:avLst/>
          </a:prstGeom>
          <a:noFill/>
          <a:ln>
            <a:noFill/>
          </a:ln>
        </p:spPr>
      </p:pic>
      <p:sp>
        <p:nvSpPr>
          <p:cNvPr id="183" name="Google Shape;183;p29"/>
          <p:cNvSpPr txBox="1"/>
          <p:nvPr/>
        </p:nvSpPr>
        <p:spPr>
          <a:xfrm>
            <a:off x="86500" y="2625425"/>
            <a:ext cx="3296700" cy="10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Muchas de las mayores empresas de hoy se basan en el</a:t>
            </a:r>
            <a:r>
              <a:rPr b="1" lang="en">
                <a:latin typeface="Droid Serif"/>
                <a:ea typeface="Droid Serif"/>
                <a:cs typeface="Droid Serif"/>
                <a:sym typeface="Droid Serif"/>
              </a:rPr>
              <a:t> manejo de datos</a:t>
            </a:r>
            <a:r>
              <a:rPr lang="en">
                <a:latin typeface="Droid Serif"/>
                <a:ea typeface="Droid Serif"/>
                <a:cs typeface="Droid Serif"/>
                <a:sym typeface="Droid Serif"/>
              </a:rPr>
              <a:t>  </a:t>
            </a:r>
            <a:endParaRPr>
              <a:latin typeface="Droid Serif"/>
              <a:ea typeface="Droid Serif"/>
              <a:cs typeface="Droid Serif"/>
              <a:sym typeface="Droid Serif"/>
            </a:endParaRPr>
          </a:p>
          <a:p>
            <a:pPr indent="0" lvl="0" marL="0" rtl="0" algn="l">
              <a:spcBef>
                <a:spcPts val="0"/>
              </a:spcBef>
              <a:spcAft>
                <a:spcPts val="0"/>
              </a:spcAft>
              <a:buNone/>
            </a:pPr>
            <a:r>
              <a:rPr lang="en" sz="1200" u="sng">
                <a:latin typeface="Droid Serif"/>
                <a:ea typeface="Droid Serif"/>
                <a:cs typeface="Droid Serif"/>
                <a:sym typeface="Droid Serif"/>
              </a:rPr>
              <a:t>Facebook, google, microsoft, amazon, mercado libre</a:t>
            </a:r>
            <a:endParaRPr sz="1200" u="sng">
              <a:latin typeface="Droid Serif"/>
              <a:ea typeface="Droid Serif"/>
              <a:cs typeface="Droid Serif"/>
              <a:sym typeface="Droid Serif"/>
            </a:endParaRPr>
          </a:p>
        </p:txBody>
      </p:sp>
      <p:pic>
        <p:nvPicPr>
          <p:cNvPr id="184" name="Google Shape;184;p29"/>
          <p:cNvPicPr preferRelativeResize="0"/>
          <p:nvPr/>
        </p:nvPicPr>
        <p:blipFill>
          <a:blip r:embed="rId5">
            <a:alphaModFix/>
          </a:blip>
          <a:stretch>
            <a:fillRect/>
          </a:stretch>
        </p:blipFill>
        <p:spPr>
          <a:xfrm>
            <a:off x="3853675" y="2205124"/>
            <a:ext cx="3005625" cy="1638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Iniciamos con </a:t>
            </a:r>
            <a:r>
              <a:rPr b="1" lang="en" u="sng"/>
              <a:t>Deep Learning</a:t>
            </a:r>
            <a:endParaRPr b="1" u="sng"/>
          </a:p>
        </p:txBody>
      </p:sp>
      <p:sp>
        <p:nvSpPr>
          <p:cNvPr id="190" name="Google Shape;190;p30"/>
          <p:cNvSpPr txBox="1"/>
          <p:nvPr/>
        </p:nvSpPr>
        <p:spPr>
          <a:xfrm>
            <a:off x="4608600" y="3927225"/>
            <a:ext cx="49710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nvSpPr>
        <p:spPr>
          <a:xfrm>
            <a:off x="874075" y="1669950"/>
            <a:ext cx="8446500" cy="1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t>¿Qué es Deep Learning? </a:t>
            </a:r>
            <a:r>
              <a:rPr lang="en" sz="3400"/>
              <a:t>🔥</a:t>
            </a:r>
            <a:endParaRPr sz="3400"/>
          </a:p>
        </p:txBody>
      </p:sp>
      <p:sp>
        <p:nvSpPr>
          <p:cNvPr id="196" name="Google Shape;196;p31"/>
          <p:cNvSpPr txBox="1"/>
          <p:nvPr/>
        </p:nvSpPr>
        <p:spPr>
          <a:xfrm>
            <a:off x="874075" y="1519350"/>
            <a:ext cx="7977000" cy="13761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86300" y="0"/>
            <a:ext cx="43107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latin typeface="Montserrat"/>
                <a:ea typeface="Montserrat"/>
                <a:cs typeface="Montserrat"/>
                <a:sym typeface="Montserrat"/>
              </a:rPr>
              <a:t>¿Que és Machine Learning?</a:t>
            </a:r>
            <a:endParaRPr sz="3700">
              <a:latin typeface="Montserrat"/>
              <a:ea typeface="Montserrat"/>
              <a:cs typeface="Montserrat"/>
              <a:sym typeface="Montserrat"/>
            </a:endParaRPr>
          </a:p>
        </p:txBody>
      </p:sp>
      <p:sp>
        <p:nvSpPr>
          <p:cNvPr id="91" name="Google Shape;91;p14"/>
          <p:cNvSpPr txBox="1"/>
          <p:nvPr>
            <p:ph idx="2" type="body"/>
          </p:nvPr>
        </p:nvSpPr>
        <p:spPr>
          <a:xfrm>
            <a:off x="4870425" y="630550"/>
            <a:ext cx="3837000" cy="378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u="sng"/>
              <a:t>Wikipedia: </a:t>
            </a:r>
            <a:r>
              <a:rPr lang="en" sz="1400"/>
              <a:t> “Machine learning (ML) is the study of computer algorithms that improve automatically through experience.It is seen as a subset of </a:t>
            </a:r>
            <a:r>
              <a:rPr lang="en" sz="1400" u="sng">
                <a:solidFill>
                  <a:schemeClr val="hlink"/>
                </a:solidFill>
                <a:hlinkClick r:id="rId3"/>
              </a:rPr>
              <a:t>artificial intelligence</a:t>
            </a:r>
            <a:r>
              <a:rPr lang="en" sz="1400"/>
              <a:t>. Machine learning algorithms build a </a:t>
            </a:r>
            <a:r>
              <a:rPr lang="en" sz="1400" u="sng">
                <a:solidFill>
                  <a:schemeClr val="hlink"/>
                </a:solidFill>
                <a:hlinkClick r:id="rId4"/>
              </a:rPr>
              <a:t>mathematical model</a:t>
            </a:r>
            <a:r>
              <a:rPr lang="en" sz="1400"/>
              <a:t> based on sample data, known as "training data", in order to make predictions or decisions without being explicitly programmed to do so”</a:t>
            </a:r>
            <a:endParaRPr sz="1400"/>
          </a:p>
          <a:p>
            <a:pPr indent="0" lvl="0" marL="0" rtl="0" algn="l">
              <a:spcBef>
                <a:spcPts val="1600"/>
              </a:spcBef>
              <a:spcAft>
                <a:spcPts val="1600"/>
              </a:spcAft>
              <a:buNone/>
            </a:pPr>
            <a:r>
              <a:rPr b="1" lang="en" sz="1400" u="sng"/>
              <a:t>Matías : </a:t>
            </a:r>
            <a:r>
              <a:rPr lang="en" sz="1400"/>
              <a:t>“ Machine Learning es un conjunto de Modelos Matemáticos donde los parámetros de los mismos se estima mediante datos “</a:t>
            </a:r>
            <a:endParaRPr sz="1400"/>
          </a:p>
        </p:txBody>
      </p:sp>
      <p:pic>
        <p:nvPicPr>
          <p:cNvPr id="92" name="Google Shape;92;p14"/>
          <p:cNvPicPr preferRelativeResize="0"/>
          <p:nvPr/>
        </p:nvPicPr>
        <p:blipFill>
          <a:blip r:embed="rId5">
            <a:alphaModFix/>
          </a:blip>
          <a:stretch>
            <a:fillRect/>
          </a:stretch>
        </p:blipFill>
        <p:spPr>
          <a:xfrm>
            <a:off x="1090377" y="1816875"/>
            <a:ext cx="2302551" cy="29808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1657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Cambria"/>
                <a:ea typeface="Cambria"/>
                <a:cs typeface="Cambria"/>
                <a:sym typeface="Cambria"/>
              </a:rPr>
              <a:t>Redes Neuronales Generales</a:t>
            </a:r>
            <a:endParaRPr u="sng">
              <a:latin typeface="Cambria"/>
              <a:ea typeface="Cambria"/>
              <a:cs typeface="Cambria"/>
              <a:sym typeface="Cambria"/>
            </a:endParaRPr>
          </a:p>
        </p:txBody>
      </p:sp>
      <p:sp>
        <p:nvSpPr>
          <p:cNvPr id="202" name="Google Shape;202;p32"/>
          <p:cNvSpPr txBox="1"/>
          <p:nvPr/>
        </p:nvSpPr>
        <p:spPr>
          <a:xfrm>
            <a:off x="6139500" y="1580125"/>
            <a:ext cx="2171400" cy="1024200"/>
          </a:xfrm>
          <a:prstGeom prst="rect">
            <a:avLst/>
          </a:prstGeom>
          <a:noFill/>
          <a:ln cap="flat" cmpd="sng" w="19050">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Droid Serif"/>
                <a:ea typeface="Droid Serif"/>
                <a:cs typeface="Droid Serif"/>
                <a:sym typeface="Droid Serif"/>
              </a:rPr>
              <a:t>El mantra:</a:t>
            </a:r>
            <a:r>
              <a:rPr lang="en">
                <a:latin typeface="Droid Serif"/>
                <a:ea typeface="Droid Serif"/>
                <a:cs typeface="Droid Serif"/>
                <a:sym typeface="Droid Serif"/>
              </a:rPr>
              <a:t> </a:t>
            </a:r>
            <a:endParaRPr>
              <a:latin typeface="Droid Serif"/>
              <a:ea typeface="Droid Serif"/>
              <a:cs typeface="Droid Serif"/>
              <a:sym typeface="Droid Serif"/>
            </a:endParaRPr>
          </a:p>
          <a:p>
            <a:pPr indent="0" lvl="0" marL="0" rtl="0" algn="l">
              <a:spcBef>
                <a:spcPts val="0"/>
              </a:spcBef>
              <a:spcAft>
                <a:spcPts val="0"/>
              </a:spcAft>
              <a:buNone/>
            </a:pPr>
            <a:r>
              <a:rPr lang="en">
                <a:latin typeface="Droid Serif"/>
                <a:ea typeface="Droid Serif"/>
                <a:cs typeface="Droid Serif"/>
                <a:sym typeface="Droid Serif"/>
              </a:rPr>
              <a:t>Suma </a:t>
            </a:r>
            <a:r>
              <a:rPr lang="en">
                <a:latin typeface="Droid Serif"/>
                <a:ea typeface="Droid Serif"/>
                <a:cs typeface="Droid Serif"/>
                <a:sym typeface="Droid Serif"/>
              </a:rPr>
              <a:t>ponderada</a:t>
            </a:r>
            <a:r>
              <a:rPr lang="en">
                <a:latin typeface="Droid Serif"/>
                <a:ea typeface="Droid Serif"/>
                <a:cs typeface="Droid Serif"/>
                <a:sym typeface="Droid Serif"/>
              </a:rPr>
              <a:t> de inputs  y luego función no lineal</a:t>
            </a:r>
            <a:endParaRPr>
              <a:latin typeface="Droid Serif"/>
              <a:ea typeface="Droid Serif"/>
              <a:cs typeface="Droid Serif"/>
              <a:sym typeface="Droid Serif"/>
            </a:endParaRPr>
          </a:p>
        </p:txBody>
      </p:sp>
      <p:pic>
        <p:nvPicPr>
          <p:cNvPr id="203" name="Google Shape;203;p32"/>
          <p:cNvPicPr preferRelativeResize="0"/>
          <p:nvPr/>
        </p:nvPicPr>
        <p:blipFill>
          <a:blip r:embed="rId3">
            <a:alphaModFix/>
          </a:blip>
          <a:stretch>
            <a:fillRect/>
          </a:stretch>
        </p:blipFill>
        <p:spPr>
          <a:xfrm>
            <a:off x="405725" y="1018901"/>
            <a:ext cx="4778776" cy="3310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3209825" y="0"/>
            <a:ext cx="3691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 Redes Neuronales</a:t>
            </a:r>
            <a:endParaRPr u="sng"/>
          </a:p>
          <a:p>
            <a:pPr indent="0" lvl="0" marL="0" rtl="0" algn="ctr">
              <a:spcBef>
                <a:spcPts val="0"/>
              </a:spcBef>
              <a:spcAft>
                <a:spcPts val="0"/>
              </a:spcAft>
              <a:buNone/>
            </a:pPr>
            <a:r>
              <a:t/>
            </a:r>
            <a:endParaRPr/>
          </a:p>
        </p:txBody>
      </p:sp>
      <p:sp>
        <p:nvSpPr>
          <p:cNvPr id="209" name="Google Shape;209;p33"/>
          <p:cNvSpPr txBox="1"/>
          <p:nvPr>
            <p:ph idx="1" type="body"/>
          </p:nvPr>
        </p:nvSpPr>
        <p:spPr>
          <a:xfrm>
            <a:off x="118550" y="643250"/>
            <a:ext cx="8520600" cy="183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Inspiración </a:t>
            </a:r>
            <a:r>
              <a:rPr lang="en"/>
              <a:t>biológica</a:t>
            </a:r>
            <a:endParaRPr/>
          </a:p>
          <a:p>
            <a:pPr indent="-342900" lvl="0" marL="457200" rtl="0" algn="l">
              <a:spcBef>
                <a:spcPts val="0"/>
              </a:spcBef>
              <a:spcAft>
                <a:spcPts val="0"/>
              </a:spcAft>
              <a:buSzPts val="1800"/>
              <a:buChar char="●"/>
            </a:pPr>
            <a:r>
              <a:rPr lang="en"/>
              <a:t>Pueden</a:t>
            </a:r>
            <a:r>
              <a:rPr lang="en"/>
              <a:t> aprender cualquier cosa, teóricamente</a:t>
            </a:r>
            <a:endParaRPr/>
          </a:p>
          <a:p>
            <a:pPr indent="-342900" lvl="0" marL="457200" rtl="0" algn="l">
              <a:spcBef>
                <a:spcPts val="0"/>
              </a:spcBef>
              <a:spcAft>
                <a:spcPts val="0"/>
              </a:spcAft>
              <a:buSzPts val="1800"/>
              <a:buChar char="●"/>
            </a:pPr>
            <a:r>
              <a:rPr lang="en"/>
              <a:t>Depende de tener muchos datos</a:t>
            </a:r>
            <a:endParaRPr/>
          </a:p>
          <a:p>
            <a:pPr indent="-342900" lvl="0" marL="457200" rtl="0" algn="l">
              <a:spcBef>
                <a:spcPts val="0"/>
              </a:spcBef>
              <a:spcAft>
                <a:spcPts val="0"/>
              </a:spcAft>
              <a:buSzPts val="1800"/>
              <a:buChar char="●"/>
            </a:pPr>
            <a:r>
              <a:rPr lang="en"/>
              <a:t>Requieren gran poder computacional</a:t>
            </a:r>
            <a:endParaRPr/>
          </a:p>
          <a:p>
            <a:pPr indent="-342900" lvl="0" marL="457200" rtl="0" algn="l">
              <a:spcBef>
                <a:spcPts val="0"/>
              </a:spcBef>
              <a:spcAft>
                <a:spcPts val="0"/>
              </a:spcAft>
              <a:buSzPts val="1800"/>
              <a:buChar char="●"/>
            </a:pPr>
            <a:r>
              <a:rPr lang="en"/>
              <a:t>Multiples Estructuras (</a:t>
            </a:r>
            <a:r>
              <a:rPr lang="en" u="sng"/>
              <a:t>Active Research</a:t>
            </a:r>
            <a:r>
              <a:rPr lang="en"/>
              <a:t>) </a:t>
            </a:r>
            <a:endParaRPr/>
          </a:p>
          <a:p>
            <a:pPr indent="0" lvl="0" marL="0" rtl="0" algn="l">
              <a:spcBef>
                <a:spcPts val="1600"/>
              </a:spcBef>
              <a:spcAft>
                <a:spcPts val="1600"/>
              </a:spcAft>
              <a:buNone/>
            </a:pPr>
            <a:r>
              <a:t/>
            </a:r>
            <a:endParaRPr/>
          </a:p>
        </p:txBody>
      </p:sp>
      <p:pic>
        <p:nvPicPr>
          <p:cNvPr id="210" name="Google Shape;210;p33"/>
          <p:cNvPicPr preferRelativeResize="0"/>
          <p:nvPr/>
        </p:nvPicPr>
        <p:blipFill>
          <a:blip r:embed="rId3">
            <a:alphaModFix/>
          </a:blip>
          <a:stretch>
            <a:fillRect/>
          </a:stretch>
        </p:blipFill>
        <p:spPr>
          <a:xfrm>
            <a:off x="176925" y="2726075"/>
            <a:ext cx="5133950" cy="1799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1312525" y="1545750"/>
            <a:ext cx="647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Cambria"/>
                <a:ea typeface="Cambria"/>
                <a:cs typeface="Cambria"/>
                <a:sym typeface="Cambria"/>
              </a:rPr>
              <a:t>¿Cuando </a:t>
            </a:r>
            <a:r>
              <a:rPr lang="en" sz="3100">
                <a:latin typeface="Cambria"/>
                <a:ea typeface="Cambria"/>
                <a:cs typeface="Cambria"/>
                <a:sym typeface="Cambria"/>
              </a:rPr>
              <a:t>empezó</a:t>
            </a:r>
            <a:r>
              <a:rPr lang="en" sz="3100">
                <a:latin typeface="Cambria"/>
                <a:ea typeface="Cambria"/>
                <a:cs typeface="Cambria"/>
                <a:sym typeface="Cambria"/>
              </a:rPr>
              <a:t> la Revolución de DL? 🤔</a:t>
            </a:r>
            <a:endParaRPr sz="3100">
              <a:latin typeface="Cambria"/>
              <a:ea typeface="Cambria"/>
              <a:cs typeface="Cambria"/>
              <a:sym typeface="Cambria"/>
            </a:endParaRPr>
          </a:p>
        </p:txBody>
      </p:sp>
      <p:sp>
        <p:nvSpPr>
          <p:cNvPr id="216" name="Google Shape;216;p34"/>
          <p:cNvSpPr txBox="1"/>
          <p:nvPr/>
        </p:nvSpPr>
        <p:spPr>
          <a:xfrm>
            <a:off x="1520075" y="1545750"/>
            <a:ext cx="6178200" cy="10260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2227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roid Serif"/>
                <a:ea typeface="Droid Serif"/>
                <a:cs typeface="Droid Serif"/>
                <a:sym typeface="Droid Serif"/>
              </a:rPr>
              <a:t>La Revolución del Deep Learning:  </a:t>
            </a:r>
            <a:r>
              <a:rPr lang="en" u="sng">
                <a:latin typeface="Droid Serif"/>
                <a:ea typeface="Droid Serif"/>
                <a:cs typeface="Droid Serif"/>
                <a:sym typeface="Droid Serif"/>
              </a:rPr>
              <a:t>AlexNet</a:t>
            </a:r>
            <a:endParaRPr u="sng">
              <a:latin typeface="Droid Serif"/>
              <a:ea typeface="Droid Serif"/>
              <a:cs typeface="Droid Serif"/>
              <a:sym typeface="Droid Serif"/>
            </a:endParaRPr>
          </a:p>
        </p:txBody>
      </p:sp>
      <p:pic>
        <p:nvPicPr>
          <p:cNvPr id="222" name="Google Shape;222;p35"/>
          <p:cNvPicPr preferRelativeResize="0"/>
          <p:nvPr/>
        </p:nvPicPr>
        <p:blipFill>
          <a:blip r:embed="rId3">
            <a:alphaModFix/>
          </a:blip>
          <a:stretch>
            <a:fillRect/>
          </a:stretch>
        </p:blipFill>
        <p:spPr>
          <a:xfrm>
            <a:off x="268500" y="2503300"/>
            <a:ext cx="5345875" cy="2246825"/>
          </a:xfrm>
          <a:prstGeom prst="rect">
            <a:avLst/>
          </a:prstGeom>
          <a:noFill/>
          <a:ln>
            <a:noFill/>
          </a:ln>
        </p:spPr>
      </p:pic>
      <p:pic>
        <p:nvPicPr>
          <p:cNvPr id="223" name="Google Shape;223;p35"/>
          <p:cNvPicPr preferRelativeResize="0"/>
          <p:nvPr/>
        </p:nvPicPr>
        <p:blipFill>
          <a:blip r:embed="rId4">
            <a:alphaModFix/>
          </a:blip>
          <a:stretch>
            <a:fillRect/>
          </a:stretch>
        </p:blipFill>
        <p:spPr>
          <a:xfrm rot="7">
            <a:off x="379945" y="1245205"/>
            <a:ext cx="2734433" cy="1093770"/>
          </a:xfrm>
          <a:prstGeom prst="rect">
            <a:avLst/>
          </a:prstGeom>
          <a:noFill/>
          <a:ln>
            <a:noFill/>
          </a:ln>
        </p:spPr>
      </p:pic>
      <p:sp>
        <p:nvSpPr>
          <p:cNvPr id="224" name="Google Shape;224;p35"/>
          <p:cNvSpPr txBox="1"/>
          <p:nvPr/>
        </p:nvSpPr>
        <p:spPr>
          <a:xfrm>
            <a:off x="5152275" y="1346825"/>
            <a:ext cx="29946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Las </a:t>
            </a:r>
            <a:r>
              <a:rPr b="1" lang="en">
                <a:latin typeface="Droid Serif"/>
                <a:ea typeface="Droid Serif"/>
                <a:cs typeface="Droid Serif"/>
                <a:sym typeface="Droid Serif"/>
              </a:rPr>
              <a:t>Redes Neuronales </a:t>
            </a:r>
            <a:r>
              <a:rPr lang="en">
                <a:latin typeface="Droid Serif"/>
                <a:ea typeface="Droid Serif"/>
                <a:cs typeface="Droid Serif"/>
                <a:sym typeface="Droid Serif"/>
              </a:rPr>
              <a:t>demostraron su gran </a:t>
            </a:r>
            <a:r>
              <a:rPr lang="en">
                <a:latin typeface="Droid Serif"/>
                <a:ea typeface="Droid Serif"/>
                <a:cs typeface="Droid Serif"/>
                <a:sym typeface="Droid Serif"/>
              </a:rPr>
              <a:t>fortaleza, antes eran desconocidas</a:t>
            </a:r>
            <a:endParaRPr>
              <a:latin typeface="Droid Serif"/>
              <a:ea typeface="Droid Serif"/>
              <a:cs typeface="Droid Serif"/>
              <a:sym typeface="Droid Serif"/>
            </a:endParaRPr>
          </a:p>
        </p:txBody>
      </p:sp>
      <p:sp>
        <p:nvSpPr>
          <p:cNvPr id="225" name="Google Shape;225;p35"/>
          <p:cNvSpPr txBox="1"/>
          <p:nvPr/>
        </p:nvSpPr>
        <p:spPr>
          <a:xfrm>
            <a:off x="5925800" y="2678575"/>
            <a:ext cx="2734500" cy="9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Después de </a:t>
            </a:r>
            <a:r>
              <a:rPr lang="en" u="sng">
                <a:latin typeface="Droid Serif"/>
                <a:ea typeface="Droid Serif"/>
                <a:cs typeface="Droid Serif"/>
                <a:sym typeface="Droid Serif"/>
              </a:rPr>
              <a:t>alexnet </a:t>
            </a:r>
            <a:r>
              <a:rPr lang="en">
                <a:latin typeface="Droid Serif"/>
                <a:ea typeface="Droid Serif"/>
                <a:cs typeface="Droid Serif"/>
                <a:sym typeface="Droid Serif"/>
              </a:rPr>
              <a:t>todos los modelos fueron de Redes Neuronales. </a:t>
            </a:r>
            <a:endParaRPr>
              <a:latin typeface="Droid Serif"/>
              <a:ea typeface="Droid Serif"/>
              <a:cs typeface="Droid Serif"/>
              <a:sym typeface="Droid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267338" y="2037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¿Qué se puede Hacer con</a:t>
            </a:r>
            <a:r>
              <a:rPr lang="en" u="sng"/>
              <a:t> Deep Learning</a:t>
            </a:r>
            <a:r>
              <a:rPr lang="en"/>
              <a:t> ? 🧠</a:t>
            </a:r>
            <a:endParaRPr/>
          </a:p>
        </p:txBody>
      </p:sp>
      <p:sp>
        <p:nvSpPr>
          <p:cNvPr id="231" name="Google Shape;231;p36"/>
          <p:cNvSpPr/>
          <p:nvPr/>
        </p:nvSpPr>
        <p:spPr>
          <a:xfrm>
            <a:off x="356063" y="1761775"/>
            <a:ext cx="8520600" cy="1123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3699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Deep Learning</a:t>
            </a:r>
            <a:endParaRPr b="1"/>
          </a:p>
        </p:txBody>
      </p:sp>
      <p:cxnSp>
        <p:nvCxnSpPr>
          <p:cNvPr id="237" name="Google Shape;237;p37"/>
          <p:cNvCxnSpPr>
            <a:stCxn id="236" idx="2"/>
          </p:cNvCxnSpPr>
          <p:nvPr/>
        </p:nvCxnSpPr>
        <p:spPr>
          <a:xfrm flipH="1">
            <a:off x="1950600" y="977700"/>
            <a:ext cx="2621400" cy="37230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37"/>
          <p:cNvSpPr txBox="1"/>
          <p:nvPr/>
        </p:nvSpPr>
        <p:spPr>
          <a:xfrm>
            <a:off x="681950" y="1502175"/>
            <a:ext cx="992400" cy="2763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Robótica</a:t>
            </a:r>
            <a:endParaRPr>
              <a:latin typeface="Roboto"/>
              <a:ea typeface="Roboto"/>
              <a:cs typeface="Roboto"/>
              <a:sym typeface="Roboto"/>
            </a:endParaRPr>
          </a:p>
        </p:txBody>
      </p:sp>
      <p:cxnSp>
        <p:nvCxnSpPr>
          <p:cNvPr id="239" name="Google Shape;239;p37"/>
          <p:cNvCxnSpPr>
            <a:stCxn id="236" idx="2"/>
          </p:cNvCxnSpPr>
          <p:nvPr/>
        </p:nvCxnSpPr>
        <p:spPr>
          <a:xfrm flipH="1">
            <a:off x="2856600" y="977700"/>
            <a:ext cx="1715400" cy="95040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37"/>
          <p:cNvSpPr txBox="1"/>
          <p:nvPr/>
        </p:nvSpPr>
        <p:spPr>
          <a:xfrm>
            <a:off x="1674350" y="2040950"/>
            <a:ext cx="1605300" cy="500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a:ea typeface="Roboto"/>
                <a:cs typeface="Roboto"/>
                <a:sym typeface="Roboto"/>
              </a:rPr>
              <a:t>Modelos Con </a:t>
            </a:r>
            <a:endParaRPr>
              <a:latin typeface="Roboto"/>
              <a:ea typeface="Roboto"/>
              <a:cs typeface="Roboto"/>
              <a:sym typeface="Roboto"/>
            </a:endParaRPr>
          </a:p>
          <a:p>
            <a:pPr indent="0" lvl="0" marL="0" marR="0" rtl="0" algn="ctr">
              <a:lnSpc>
                <a:spcPct val="100000"/>
              </a:lnSpc>
              <a:spcBef>
                <a:spcPts val="0"/>
              </a:spcBef>
              <a:spcAft>
                <a:spcPts val="0"/>
              </a:spcAft>
              <a:buNone/>
            </a:pPr>
            <a:r>
              <a:rPr lang="en">
                <a:latin typeface="Roboto"/>
                <a:ea typeface="Roboto"/>
                <a:cs typeface="Roboto"/>
                <a:sym typeface="Roboto"/>
              </a:rPr>
              <a:t>Imagenes</a:t>
            </a:r>
            <a:endParaRPr>
              <a:latin typeface="Roboto"/>
              <a:ea typeface="Roboto"/>
              <a:cs typeface="Roboto"/>
              <a:sym typeface="Roboto"/>
            </a:endParaRPr>
          </a:p>
        </p:txBody>
      </p:sp>
      <p:cxnSp>
        <p:nvCxnSpPr>
          <p:cNvPr id="241" name="Google Shape;241;p37"/>
          <p:cNvCxnSpPr>
            <a:stCxn id="236" idx="2"/>
          </p:cNvCxnSpPr>
          <p:nvPr/>
        </p:nvCxnSpPr>
        <p:spPr>
          <a:xfrm>
            <a:off x="4572000" y="977700"/>
            <a:ext cx="45300" cy="1174800"/>
          </a:xfrm>
          <a:prstGeom prst="straightConnector1">
            <a:avLst/>
          </a:prstGeom>
          <a:noFill/>
          <a:ln cap="flat" cmpd="sng" w="9525">
            <a:solidFill>
              <a:srgbClr val="000000"/>
            </a:solidFill>
            <a:prstDash val="solid"/>
            <a:round/>
            <a:headEnd len="sm" w="sm" type="none"/>
            <a:tailEnd len="sm" w="sm" type="triangle"/>
          </a:ln>
        </p:spPr>
      </p:cxnSp>
      <p:sp>
        <p:nvSpPr>
          <p:cNvPr id="242" name="Google Shape;242;p37"/>
          <p:cNvSpPr txBox="1"/>
          <p:nvPr/>
        </p:nvSpPr>
        <p:spPr>
          <a:xfrm>
            <a:off x="3959313" y="2245650"/>
            <a:ext cx="1510200" cy="652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a:ea typeface="Roboto"/>
                <a:cs typeface="Roboto"/>
                <a:sym typeface="Roboto"/>
              </a:rPr>
              <a:t>Modelos con </a:t>
            </a:r>
            <a:r>
              <a:rPr lang="en">
                <a:latin typeface="Roboto"/>
                <a:ea typeface="Roboto"/>
                <a:cs typeface="Roboto"/>
                <a:sym typeface="Roboto"/>
              </a:rPr>
              <a:t>Vídeos</a:t>
            </a:r>
            <a:endParaRPr>
              <a:latin typeface="Roboto"/>
              <a:ea typeface="Roboto"/>
              <a:cs typeface="Roboto"/>
              <a:sym typeface="Roboto"/>
            </a:endParaRPr>
          </a:p>
          <a:p>
            <a:pPr indent="0" lvl="0" marL="0" marR="0" rtl="0" algn="ctr">
              <a:lnSpc>
                <a:spcPct val="100000"/>
              </a:lnSpc>
              <a:spcBef>
                <a:spcPts val="0"/>
              </a:spcBef>
              <a:spcAft>
                <a:spcPts val="0"/>
              </a:spcAft>
              <a:buNone/>
            </a:pPr>
            <a:r>
              <a:t/>
            </a:r>
            <a:endParaRPr>
              <a:latin typeface="Roboto"/>
              <a:ea typeface="Roboto"/>
              <a:cs typeface="Roboto"/>
              <a:sym typeface="Roboto"/>
            </a:endParaRPr>
          </a:p>
        </p:txBody>
      </p:sp>
      <p:cxnSp>
        <p:nvCxnSpPr>
          <p:cNvPr id="243" name="Google Shape;243;p37"/>
          <p:cNvCxnSpPr>
            <a:stCxn id="236" idx="2"/>
          </p:cNvCxnSpPr>
          <p:nvPr/>
        </p:nvCxnSpPr>
        <p:spPr>
          <a:xfrm>
            <a:off x="4572000" y="977700"/>
            <a:ext cx="1978500" cy="9330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37"/>
          <p:cNvSpPr txBox="1"/>
          <p:nvPr/>
        </p:nvSpPr>
        <p:spPr>
          <a:xfrm>
            <a:off x="6106025" y="2148750"/>
            <a:ext cx="1208100" cy="423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a:ea typeface="Roboto"/>
                <a:cs typeface="Roboto"/>
                <a:sym typeface="Roboto"/>
              </a:rPr>
              <a:t>Modelos con </a:t>
            </a:r>
            <a:r>
              <a:rPr lang="en">
                <a:latin typeface="Roboto"/>
                <a:ea typeface="Roboto"/>
                <a:cs typeface="Roboto"/>
                <a:sym typeface="Roboto"/>
              </a:rPr>
              <a:t>Audio </a:t>
            </a:r>
            <a:endParaRPr>
              <a:latin typeface="Roboto"/>
              <a:ea typeface="Roboto"/>
              <a:cs typeface="Roboto"/>
              <a:sym typeface="Roboto"/>
            </a:endParaRPr>
          </a:p>
        </p:txBody>
      </p:sp>
      <p:cxnSp>
        <p:nvCxnSpPr>
          <p:cNvPr id="245" name="Google Shape;245;p37"/>
          <p:cNvCxnSpPr>
            <a:stCxn id="236" idx="2"/>
          </p:cNvCxnSpPr>
          <p:nvPr/>
        </p:nvCxnSpPr>
        <p:spPr>
          <a:xfrm>
            <a:off x="4572000" y="977700"/>
            <a:ext cx="3212400" cy="354900"/>
          </a:xfrm>
          <a:prstGeom prst="straightConnector1">
            <a:avLst/>
          </a:prstGeom>
          <a:noFill/>
          <a:ln cap="flat" cmpd="sng" w="9525">
            <a:solidFill>
              <a:schemeClr val="dk2"/>
            </a:solidFill>
            <a:prstDash val="solid"/>
            <a:round/>
            <a:headEnd len="med" w="med" type="none"/>
            <a:tailEnd len="med" w="med" type="triangle"/>
          </a:ln>
        </p:spPr>
      </p:cxnSp>
      <p:sp>
        <p:nvSpPr>
          <p:cNvPr id="246" name="Google Shape;246;p37"/>
          <p:cNvSpPr txBox="1"/>
          <p:nvPr/>
        </p:nvSpPr>
        <p:spPr>
          <a:xfrm>
            <a:off x="7514950" y="1433150"/>
            <a:ext cx="1639800" cy="6078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a:ea typeface="Roboto"/>
                <a:cs typeface="Roboto"/>
                <a:sym typeface="Roboto"/>
              </a:rPr>
              <a:t>Manejo del Lenguaje (NLP)</a:t>
            </a:r>
            <a:endParaRPr>
              <a:latin typeface="Roboto"/>
              <a:ea typeface="Roboto"/>
              <a:cs typeface="Roboto"/>
              <a:sym typeface="Roboto"/>
            </a:endParaRPr>
          </a:p>
        </p:txBody>
      </p:sp>
      <p:pic>
        <p:nvPicPr>
          <p:cNvPr id="247" name="Google Shape;247;p37"/>
          <p:cNvPicPr preferRelativeResize="0"/>
          <p:nvPr/>
        </p:nvPicPr>
        <p:blipFill>
          <a:blip r:embed="rId3">
            <a:alphaModFix/>
          </a:blip>
          <a:stretch>
            <a:fillRect/>
          </a:stretch>
        </p:blipFill>
        <p:spPr>
          <a:xfrm>
            <a:off x="0" y="2803825"/>
            <a:ext cx="2127078" cy="208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223425" y="353825"/>
            <a:ext cx="8520600" cy="607800"/>
          </a:xfrm>
          <a:prstGeom prst="rect">
            <a:avLst/>
          </a:prstGeom>
          <a:ln cap="flat" cmpd="sng" w="19050">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100"/>
              <a:t>Problemas en Detección de </a:t>
            </a:r>
            <a:r>
              <a:rPr lang="en" sz="3100"/>
              <a:t>Imágenes</a:t>
            </a:r>
            <a:r>
              <a:rPr lang="en" sz="3100"/>
              <a:t> </a:t>
            </a:r>
            <a:endParaRPr sz="3100"/>
          </a:p>
        </p:txBody>
      </p:sp>
      <p:pic>
        <p:nvPicPr>
          <p:cNvPr id="253" name="Google Shape;253;p38"/>
          <p:cNvPicPr preferRelativeResize="0"/>
          <p:nvPr/>
        </p:nvPicPr>
        <p:blipFill>
          <a:blip r:embed="rId3">
            <a:alphaModFix/>
          </a:blip>
          <a:stretch>
            <a:fillRect/>
          </a:stretch>
        </p:blipFill>
        <p:spPr>
          <a:xfrm>
            <a:off x="0" y="1412775"/>
            <a:ext cx="9144000" cy="3473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Tratamiento de Imágenes</a:t>
            </a:r>
            <a:endParaRPr/>
          </a:p>
        </p:txBody>
      </p:sp>
      <p:sp>
        <p:nvSpPr>
          <p:cNvPr id="259" name="Google Shape;259;p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0" name="Google Shape;260;p39"/>
          <p:cNvPicPr preferRelativeResize="0"/>
          <p:nvPr/>
        </p:nvPicPr>
        <p:blipFill>
          <a:blip r:embed="rId3">
            <a:alphaModFix/>
          </a:blip>
          <a:stretch>
            <a:fillRect/>
          </a:stretch>
        </p:blipFill>
        <p:spPr>
          <a:xfrm>
            <a:off x="0" y="1229871"/>
            <a:ext cx="9144001" cy="391885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80725" y="2374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Deep Computer Vision: CNNS</a:t>
            </a:r>
            <a:endParaRPr b="1"/>
          </a:p>
        </p:txBody>
      </p:sp>
      <p:pic>
        <p:nvPicPr>
          <p:cNvPr id="266" name="Google Shape;266;p40"/>
          <p:cNvPicPr preferRelativeResize="0"/>
          <p:nvPr/>
        </p:nvPicPr>
        <p:blipFill>
          <a:blip r:embed="rId3">
            <a:alphaModFix/>
          </a:blip>
          <a:stretch>
            <a:fillRect/>
          </a:stretch>
        </p:blipFill>
        <p:spPr>
          <a:xfrm>
            <a:off x="0" y="1079750"/>
            <a:ext cx="9144000" cy="41376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225400" y="1856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Deep Computer vision: Image Detection</a:t>
            </a:r>
            <a:endParaRPr u="sng"/>
          </a:p>
        </p:txBody>
      </p:sp>
      <p:sp>
        <p:nvSpPr>
          <p:cNvPr id="272" name="Google Shape;272;p4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3" name="Google Shape;273;p41"/>
          <p:cNvPicPr preferRelativeResize="0"/>
          <p:nvPr/>
        </p:nvPicPr>
        <p:blipFill>
          <a:blip r:embed="rId3">
            <a:alphaModFix/>
          </a:blip>
          <a:stretch>
            <a:fillRect/>
          </a:stretch>
        </p:blipFill>
        <p:spPr>
          <a:xfrm>
            <a:off x="0" y="1050175"/>
            <a:ext cx="9143999" cy="4093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Droid Serif"/>
                <a:ea typeface="Droid Serif"/>
                <a:cs typeface="Droid Serif"/>
                <a:sym typeface="Droid Serif"/>
              </a:rPr>
              <a:t>Perspectiva Histórica</a:t>
            </a:r>
            <a:endParaRPr>
              <a:latin typeface="Droid Serif"/>
              <a:ea typeface="Droid Serif"/>
              <a:cs typeface="Droid Serif"/>
              <a:sym typeface="Droid Serif"/>
            </a:endParaRPr>
          </a:p>
        </p:txBody>
      </p:sp>
      <p:sp>
        <p:nvSpPr>
          <p:cNvPr id="98" name="Google Shape;98;p15"/>
          <p:cNvSpPr txBox="1"/>
          <p:nvPr>
            <p:ph idx="1" type="subTitle"/>
          </p:nvPr>
        </p:nvSpPr>
        <p:spPr>
          <a:xfrm>
            <a:off x="598100" y="29198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Preparen los pochoclos 🍿</a:t>
            </a:r>
            <a:endParaRPr>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11700" y="1532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CNN: Segmentación de </a:t>
            </a:r>
            <a:r>
              <a:rPr b="1" lang="en" u="sng"/>
              <a:t>Imágenes</a:t>
            </a:r>
            <a:endParaRPr b="1" u="sng"/>
          </a:p>
        </p:txBody>
      </p:sp>
      <p:sp>
        <p:nvSpPr>
          <p:cNvPr id="279" name="Google Shape;279;p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0" name="Google Shape;280;p42"/>
          <p:cNvPicPr preferRelativeResize="0"/>
          <p:nvPr/>
        </p:nvPicPr>
        <p:blipFill>
          <a:blip r:embed="rId3">
            <a:alphaModFix/>
          </a:blip>
          <a:stretch>
            <a:fillRect/>
          </a:stretch>
        </p:blipFill>
        <p:spPr>
          <a:xfrm>
            <a:off x="0" y="1172050"/>
            <a:ext cx="9143999" cy="3971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311700" y="2976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Apliación: Detección de </a:t>
            </a:r>
            <a:r>
              <a:rPr b="1" lang="en" u="sng"/>
              <a:t>Cáncer</a:t>
            </a:r>
            <a:r>
              <a:rPr b="1" lang="en" u="sng"/>
              <a:t> de Mama</a:t>
            </a:r>
            <a:endParaRPr b="1" u="sng"/>
          </a:p>
        </p:txBody>
      </p:sp>
      <p:pic>
        <p:nvPicPr>
          <p:cNvPr id="286" name="Google Shape;286;p43"/>
          <p:cNvPicPr preferRelativeResize="0"/>
          <p:nvPr/>
        </p:nvPicPr>
        <p:blipFill>
          <a:blip r:embed="rId3">
            <a:alphaModFix/>
          </a:blip>
          <a:stretch>
            <a:fillRect/>
          </a:stretch>
        </p:blipFill>
        <p:spPr>
          <a:xfrm>
            <a:off x="0" y="851075"/>
            <a:ext cx="9143999" cy="4292424"/>
          </a:xfrm>
          <a:prstGeom prst="rect">
            <a:avLst/>
          </a:prstGeom>
          <a:noFill/>
          <a:ln>
            <a:noFill/>
          </a:ln>
        </p:spPr>
      </p:pic>
      <p:sp>
        <p:nvSpPr>
          <p:cNvPr id="287" name="Google Shape;287;p43"/>
          <p:cNvSpPr txBox="1"/>
          <p:nvPr/>
        </p:nvSpPr>
        <p:spPr>
          <a:xfrm>
            <a:off x="1155650" y="907250"/>
            <a:ext cx="7181700" cy="56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Aplicación: Segmentación Tumor Cerebral</a:t>
            </a:r>
            <a:endParaRPr b="1" u="sng"/>
          </a:p>
        </p:txBody>
      </p:sp>
      <p:pic>
        <p:nvPicPr>
          <p:cNvPr id="293" name="Google Shape;293;p44"/>
          <p:cNvPicPr preferRelativeResize="0"/>
          <p:nvPr/>
        </p:nvPicPr>
        <p:blipFill>
          <a:blip r:embed="rId3">
            <a:alphaModFix/>
          </a:blip>
          <a:stretch>
            <a:fillRect/>
          </a:stretch>
        </p:blipFill>
        <p:spPr>
          <a:xfrm>
            <a:off x="0" y="1643650"/>
            <a:ext cx="8839199" cy="172658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1158450" y="46050"/>
            <a:ext cx="710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Droid Serif"/>
                <a:ea typeface="Droid Serif"/>
                <a:cs typeface="Droid Serif"/>
                <a:sym typeface="Droid Serif"/>
              </a:rPr>
              <a:t>Reconocimiento de  Imágenes</a:t>
            </a:r>
            <a:endParaRPr u="sng">
              <a:latin typeface="Droid Serif"/>
              <a:ea typeface="Droid Serif"/>
              <a:cs typeface="Droid Serif"/>
              <a:sym typeface="Droid Serif"/>
            </a:endParaRPr>
          </a:p>
          <a:p>
            <a:pPr indent="0" lvl="0" marL="0" rtl="0" algn="ctr">
              <a:spcBef>
                <a:spcPts val="0"/>
              </a:spcBef>
              <a:spcAft>
                <a:spcPts val="0"/>
              </a:spcAft>
              <a:buNone/>
            </a:pPr>
            <a:r>
              <a:t/>
            </a:r>
            <a:endParaRPr u="sng">
              <a:latin typeface="Droid Serif"/>
              <a:ea typeface="Droid Serif"/>
              <a:cs typeface="Droid Serif"/>
              <a:sym typeface="Droid Serif"/>
            </a:endParaRPr>
          </a:p>
        </p:txBody>
      </p:sp>
      <p:pic>
        <p:nvPicPr>
          <p:cNvPr id="299" name="Google Shape;299;p45"/>
          <p:cNvPicPr preferRelativeResize="0"/>
          <p:nvPr/>
        </p:nvPicPr>
        <p:blipFill>
          <a:blip r:embed="rId3">
            <a:alphaModFix/>
          </a:blip>
          <a:stretch>
            <a:fillRect/>
          </a:stretch>
        </p:blipFill>
        <p:spPr>
          <a:xfrm>
            <a:off x="152300" y="724600"/>
            <a:ext cx="4315726" cy="1876200"/>
          </a:xfrm>
          <a:prstGeom prst="rect">
            <a:avLst/>
          </a:prstGeom>
          <a:noFill/>
          <a:ln>
            <a:noFill/>
          </a:ln>
        </p:spPr>
      </p:pic>
      <p:sp>
        <p:nvSpPr>
          <p:cNvPr id="300" name="Google Shape;300;p45"/>
          <p:cNvSpPr txBox="1"/>
          <p:nvPr/>
        </p:nvSpPr>
        <p:spPr>
          <a:xfrm>
            <a:off x="4827700" y="915375"/>
            <a:ext cx="4103100" cy="1208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Droid Serif"/>
              <a:buChar char="-"/>
            </a:pPr>
            <a:r>
              <a:rPr lang="en" sz="1300">
                <a:latin typeface="Droid Serif"/>
                <a:ea typeface="Droid Serif"/>
                <a:cs typeface="Droid Serif"/>
                <a:sym typeface="Droid Serif"/>
              </a:rPr>
              <a:t>Detección de objetos</a:t>
            </a:r>
            <a:endParaRPr sz="1300">
              <a:latin typeface="Droid Serif"/>
              <a:ea typeface="Droid Serif"/>
              <a:cs typeface="Droid Serif"/>
              <a:sym typeface="Droid Serif"/>
            </a:endParaRPr>
          </a:p>
          <a:p>
            <a:pPr indent="0" lvl="0" marL="0" rtl="0" algn="l">
              <a:spcBef>
                <a:spcPts val="0"/>
              </a:spcBef>
              <a:spcAft>
                <a:spcPts val="0"/>
              </a:spcAft>
              <a:buNone/>
            </a:pPr>
            <a:r>
              <a:t/>
            </a:r>
            <a:endParaRPr sz="1300">
              <a:latin typeface="Droid Serif"/>
              <a:ea typeface="Droid Serif"/>
              <a:cs typeface="Droid Serif"/>
              <a:sym typeface="Droid Serif"/>
            </a:endParaRPr>
          </a:p>
          <a:p>
            <a:pPr indent="-311150" lvl="0" marL="457200" rtl="0" algn="l">
              <a:spcBef>
                <a:spcPts val="0"/>
              </a:spcBef>
              <a:spcAft>
                <a:spcPts val="0"/>
              </a:spcAft>
              <a:buSzPts val="1300"/>
              <a:buFont typeface="Droid Serif"/>
              <a:buChar char="-"/>
            </a:pPr>
            <a:r>
              <a:rPr lang="en" sz="1300">
                <a:latin typeface="Droid Serif"/>
                <a:ea typeface="Droid Serif"/>
                <a:cs typeface="Droid Serif"/>
                <a:sym typeface="Droid Serif"/>
              </a:rPr>
              <a:t>Predicción temporal</a:t>
            </a:r>
            <a:endParaRPr sz="1300">
              <a:latin typeface="Droid Serif"/>
              <a:ea typeface="Droid Serif"/>
              <a:cs typeface="Droid Serif"/>
              <a:sym typeface="Droid Serif"/>
            </a:endParaRPr>
          </a:p>
          <a:p>
            <a:pPr indent="0" lvl="0" marL="457200" rtl="0" algn="l">
              <a:spcBef>
                <a:spcPts val="0"/>
              </a:spcBef>
              <a:spcAft>
                <a:spcPts val="0"/>
              </a:spcAft>
              <a:buNone/>
            </a:pPr>
            <a:r>
              <a:t/>
            </a:r>
            <a:endParaRPr sz="1300">
              <a:latin typeface="Droid Serif"/>
              <a:ea typeface="Droid Serif"/>
              <a:cs typeface="Droid Serif"/>
              <a:sym typeface="Droid Serif"/>
            </a:endParaRPr>
          </a:p>
          <a:p>
            <a:pPr indent="-317500" lvl="0" marL="457200" rtl="0" algn="l">
              <a:spcBef>
                <a:spcPts val="0"/>
              </a:spcBef>
              <a:spcAft>
                <a:spcPts val="0"/>
              </a:spcAft>
              <a:buSzPts val="1400"/>
              <a:buFont typeface="Droid Serif"/>
              <a:buChar char="-"/>
            </a:pPr>
            <a:r>
              <a:rPr lang="en" sz="1300">
                <a:latin typeface="Droid Serif"/>
                <a:ea typeface="Droid Serif"/>
                <a:cs typeface="Droid Serif"/>
                <a:sym typeface="Droid Serif"/>
              </a:rPr>
              <a:t>Descripción de la situación </a:t>
            </a:r>
            <a:endParaRPr sz="2400">
              <a:latin typeface="Droid Serif"/>
              <a:ea typeface="Droid Serif"/>
              <a:cs typeface="Droid Serif"/>
              <a:sym typeface="Droid Serif"/>
            </a:endParaRPr>
          </a:p>
        </p:txBody>
      </p:sp>
      <p:pic>
        <p:nvPicPr>
          <p:cNvPr id="301" name="Google Shape;301;p45"/>
          <p:cNvPicPr preferRelativeResize="0"/>
          <p:nvPr/>
        </p:nvPicPr>
        <p:blipFill>
          <a:blip r:embed="rId4">
            <a:alphaModFix/>
          </a:blip>
          <a:stretch>
            <a:fillRect/>
          </a:stretch>
        </p:blipFill>
        <p:spPr>
          <a:xfrm>
            <a:off x="199474" y="2644475"/>
            <a:ext cx="4221375" cy="2221175"/>
          </a:xfrm>
          <a:prstGeom prst="rect">
            <a:avLst/>
          </a:prstGeom>
          <a:noFill/>
          <a:ln>
            <a:noFill/>
          </a:ln>
        </p:spPr>
      </p:pic>
      <p:pic>
        <p:nvPicPr>
          <p:cNvPr id="302" name="Google Shape;302;p45"/>
          <p:cNvPicPr preferRelativeResize="0"/>
          <p:nvPr/>
        </p:nvPicPr>
        <p:blipFill>
          <a:blip r:embed="rId5">
            <a:alphaModFix/>
          </a:blip>
          <a:stretch>
            <a:fillRect/>
          </a:stretch>
        </p:blipFill>
        <p:spPr>
          <a:xfrm>
            <a:off x="4922625" y="2345250"/>
            <a:ext cx="4221374" cy="2537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343800" y="215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Reinforcement Learning</a:t>
            </a:r>
            <a:endParaRPr b="1" u="sng"/>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08" name="Google Shape;308;p46"/>
          <p:cNvPicPr preferRelativeResize="0"/>
          <p:nvPr/>
        </p:nvPicPr>
        <p:blipFill>
          <a:blip r:embed="rId3">
            <a:alphaModFix/>
          </a:blip>
          <a:stretch>
            <a:fillRect/>
          </a:stretch>
        </p:blipFill>
        <p:spPr>
          <a:xfrm>
            <a:off x="311693" y="2210425"/>
            <a:ext cx="3138958" cy="2480525"/>
          </a:xfrm>
          <a:prstGeom prst="rect">
            <a:avLst/>
          </a:prstGeom>
          <a:noFill/>
          <a:ln>
            <a:noFill/>
          </a:ln>
        </p:spPr>
      </p:pic>
      <p:pic>
        <p:nvPicPr>
          <p:cNvPr id="309" name="Google Shape;309;p46"/>
          <p:cNvPicPr preferRelativeResize="0"/>
          <p:nvPr/>
        </p:nvPicPr>
        <p:blipFill>
          <a:blip r:embed="rId4">
            <a:alphaModFix/>
          </a:blip>
          <a:stretch>
            <a:fillRect/>
          </a:stretch>
        </p:blipFill>
        <p:spPr>
          <a:xfrm>
            <a:off x="4524422" y="2371700"/>
            <a:ext cx="4619579" cy="2524717"/>
          </a:xfrm>
          <a:prstGeom prst="rect">
            <a:avLst/>
          </a:prstGeom>
          <a:noFill/>
          <a:ln>
            <a:noFill/>
          </a:ln>
        </p:spPr>
      </p:pic>
      <p:pic>
        <p:nvPicPr>
          <p:cNvPr id="310" name="Google Shape;310;p46"/>
          <p:cNvPicPr preferRelativeResize="0"/>
          <p:nvPr/>
        </p:nvPicPr>
        <p:blipFill>
          <a:blip r:embed="rId5">
            <a:alphaModFix/>
          </a:blip>
          <a:stretch>
            <a:fillRect/>
          </a:stretch>
        </p:blipFill>
        <p:spPr>
          <a:xfrm>
            <a:off x="0" y="1029020"/>
            <a:ext cx="9144000" cy="38674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220375" y="246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Ejemplo de RL: </a:t>
            </a:r>
            <a:r>
              <a:rPr lang="en" u="sng">
                <a:latin typeface="Droid Serif"/>
                <a:ea typeface="Droid Serif"/>
                <a:cs typeface="Droid Serif"/>
                <a:sym typeface="Droid Serif"/>
              </a:rPr>
              <a:t>AlphaGo </a:t>
            </a:r>
            <a:r>
              <a:rPr lang="en">
                <a:latin typeface="Droid Serif"/>
                <a:ea typeface="Droid Serif"/>
                <a:cs typeface="Droid Serif"/>
                <a:sym typeface="Droid Serif"/>
              </a:rPr>
              <a:t>💎</a:t>
            </a:r>
            <a:endParaRPr>
              <a:latin typeface="Droid Serif"/>
              <a:ea typeface="Droid Serif"/>
              <a:cs typeface="Droid Serif"/>
              <a:sym typeface="Droid Serif"/>
            </a:endParaRPr>
          </a:p>
        </p:txBody>
      </p:sp>
      <p:pic>
        <p:nvPicPr>
          <p:cNvPr descr="http://www.alphagomovie.com/&#10;Watch on Google Play Movies → https://goo.gl/cyhDYu&#10;AlphaGo chronicles a journey from the halls of Cambridge, through the backstreets of Bordeaux, past the coding terminals of DeepMind, to Seoul, where a legendary Go master faces an unproven AI challenger. As the drama unfolds, questions emerge: What can artificial intelligence reveal about a 3000-year-old game? What will it teach us about humanity?" id="316" name="Google Shape;316;p47" title="AlphaGo Official Trailer">
            <a:hlinkClick r:id="rId3"/>
          </p:cNvPr>
          <p:cNvPicPr preferRelativeResize="0"/>
          <p:nvPr/>
        </p:nvPicPr>
        <p:blipFill>
          <a:blip r:embed="rId4">
            <a:alphaModFix/>
          </a:blip>
          <a:stretch>
            <a:fillRect/>
          </a:stretch>
        </p:blipFill>
        <p:spPr>
          <a:xfrm>
            <a:off x="1527225" y="1119475"/>
            <a:ext cx="4572000" cy="3429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3" name="Google Shape;323;p48"/>
          <p:cNvPicPr preferRelativeResize="0"/>
          <p:nvPr/>
        </p:nvPicPr>
        <p:blipFill>
          <a:blip r:embed="rId3">
            <a:alphaModFix/>
          </a:blip>
          <a:stretch>
            <a:fillRect/>
          </a:stretch>
        </p:blipFill>
        <p:spPr>
          <a:xfrm>
            <a:off x="0" y="0"/>
            <a:ext cx="9204401" cy="5230374"/>
          </a:xfrm>
          <a:prstGeom prst="rect">
            <a:avLst/>
          </a:prstGeom>
          <a:noFill/>
          <a:ln>
            <a:noFill/>
          </a:ln>
        </p:spPr>
      </p:pic>
      <p:sp>
        <p:nvSpPr>
          <p:cNvPr id="324" name="Google Shape;324;p48"/>
          <p:cNvSpPr txBox="1"/>
          <p:nvPr/>
        </p:nvSpPr>
        <p:spPr>
          <a:xfrm>
            <a:off x="2580550" y="155900"/>
            <a:ext cx="4798200" cy="690300"/>
          </a:xfrm>
          <a:prstGeom prst="rect">
            <a:avLst/>
          </a:prstGeom>
          <a:solidFill>
            <a:srgbClr val="FFFFFF"/>
          </a:solidFill>
          <a:ln cap="flat" cmpd="sng" w="28575">
            <a:solidFill>
              <a:schemeClr val="accent4"/>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Montserrat"/>
                <a:ea typeface="Montserrat"/>
                <a:cs typeface="Montserrat"/>
                <a:sym typeface="Montserrat"/>
              </a:rPr>
              <a:t>¿ Cuál de las 3 caras es falsa?</a:t>
            </a:r>
            <a:endParaRPr sz="2500">
              <a:solidFill>
                <a:schemeClr val="dk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309625" y="0"/>
            <a:ext cx="8456700" cy="72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900">
                <a:latin typeface="Droid Serif"/>
                <a:ea typeface="Droid Serif"/>
                <a:cs typeface="Droid Serif"/>
                <a:sym typeface="Droid Serif"/>
              </a:rPr>
              <a:t>                      </a:t>
            </a:r>
            <a:r>
              <a:rPr i="1" lang="en" sz="3250" u="sng">
                <a:latin typeface="Droid Serif"/>
                <a:ea typeface="Droid Serif"/>
                <a:cs typeface="Droid Serif"/>
                <a:sym typeface="Droid Serif"/>
              </a:rPr>
              <a:t>Generative adversarial networks</a:t>
            </a:r>
            <a:endParaRPr i="1" sz="3250" u="sng">
              <a:latin typeface="Droid Serif"/>
              <a:ea typeface="Droid Serif"/>
              <a:cs typeface="Droid Serif"/>
              <a:sym typeface="Droid Serif"/>
            </a:endParaRPr>
          </a:p>
          <a:p>
            <a:pPr indent="0" lvl="0" marL="0" rtl="0" algn="ctr">
              <a:lnSpc>
                <a:spcPct val="115000"/>
              </a:lnSpc>
              <a:spcBef>
                <a:spcPts val="0"/>
              </a:spcBef>
              <a:spcAft>
                <a:spcPts val="0"/>
              </a:spcAft>
              <a:buClr>
                <a:schemeClr val="dk1"/>
              </a:buClr>
              <a:buSzPts val="1100"/>
              <a:buFont typeface="Arial"/>
              <a:buNone/>
            </a:pPr>
            <a:r>
              <a:t/>
            </a:r>
            <a:endParaRPr i="1" sz="200">
              <a:latin typeface="Droid Serif"/>
              <a:ea typeface="Droid Serif"/>
              <a:cs typeface="Droid Serif"/>
              <a:sym typeface="Droid Serif"/>
            </a:endParaRPr>
          </a:p>
          <a:p>
            <a:pPr indent="0" lvl="0" marL="0" rtl="0" algn="ctr">
              <a:spcBef>
                <a:spcPts val="0"/>
              </a:spcBef>
              <a:spcAft>
                <a:spcPts val="0"/>
              </a:spcAft>
              <a:buNone/>
            </a:pPr>
            <a:r>
              <a:t/>
            </a:r>
            <a:endParaRPr i="1" sz="1900">
              <a:latin typeface="Droid Serif"/>
              <a:ea typeface="Droid Serif"/>
              <a:cs typeface="Droid Serif"/>
              <a:sym typeface="Droid Serif"/>
            </a:endParaRPr>
          </a:p>
          <a:p>
            <a:pPr indent="0" lvl="0" marL="0" rtl="0" algn="ctr">
              <a:spcBef>
                <a:spcPts val="0"/>
              </a:spcBef>
              <a:spcAft>
                <a:spcPts val="0"/>
              </a:spcAft>
              <a:buNone/>
            </a:pPr>
            <a:r>
              <a:t/>
            </a:r>
            <a:endParaRPr i="1" sz="1900">
              <a:latin typeface="Droid Serif"/>
              <a:ea typeface="Droid Serif"/>
              <a:cs typeface="Droid Serif"/>
              <a:sym typeface="Droid Serif"/>
            </a:endParaRPr>
          </a:p>
        </p:txBody>
      </p:sp>
      <p:pic>
        <p:nvPicPr>
          <p:cNvPr id="330" name="Google Shape;330;p49"/>
          <p:cNvPicPr preferRelativeResize="0"/>
          <p:nvPr/>
        </p:nvPicPr>
        <p:blipFill>
          <a:blip r:embed="rId3">
            <a:alphaModFix/>
          </a:blip>
          <a:stretch>
            <a:fillRect/>
          </a:stretch>
        </p:blipFill>
        <p:spPr>
          <a:xfrm>
            <a:off x="691451" y="1411300"/>
            <a:ext cx="2647101" cy="2735150"/>
          </a:xfrm>
          <a:prstGeom prst="rect">
            <a:avLst/>
          </a:prstGeom>
          <a:noFill/>
          <a:ln cap="flat" cmpd="sng" w="28575">
            <a:solidFill>
              <a:srgbClr val="000000"/>
            </a:solidFill>
            <a:prstDash val="solid"/>
            <a:round/>
            <a:headEnd len="sm" w="sm" type="none"/>
            <a:tailEnd len="sm" w="sm" type="none"/>
          </a:ln>
        </p:spPr>
      </p:pic>
      <p:sp>
        <p:nvSpPr>
          <p:cNvPr id="331" name="Google Shape;331;p49"/>
          <p:cNvSpPr txBox="1"/>
          <p:nvPr/>
        </p:nvSpPr>
        <p:spPr>
          <a:xfrm>
            <a:off x="707850" y="997050"/>
            <a:ext cx="26409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This Face not exist</a:t>
            </a:r>
            <a:endParaRPr b="1" u="sng"/>
          </a:p>
        </p:txBody>
      </p:sp>
      <p:sp>
        <p:nvSpPr>
          <p:cNvPr id="332" name="Google Shape;332;p49"/>
          <p:cNvSpPr txBox="1"/>
          <p:nvPr/>
        </p:nvSpPr>
        <p:spPr>
          <a:xfrm>
            <a:off x="4841425" y="804225"/>
            <a:ext cx="4013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a:p>
            <a:pPr indent="0" lvl="0" marL="0" rtl="0" algn="l">
              <a:lnSpc>
                <a:spcPct val="115000"/>
              </a:lnSpc>
              <a:spcBef>
                <a:spcPts val="1600"/>
              </a:spcBef>
              <a:spcAft>
                <a:spcPts val="0"/>
              </a:spcAft>
              <a:buNone/>
            </a:pPr>
            <a:r>
              <a:rPr lang="en" sz="1800">
                <a:latin typeface="Montserrat"/>
                <a:ea typeface="Montserrat"/>
                <a:cs typeface="Montserrat"/>
                <a:sym typeface="Montserrat"/>
              </a:rPr>
              <a:t>This person does not exist : </a:t>
            </a:r>
            <a:r>
              <a:rPr lang="en" sz="1100" u="sng">
                <a:latin typeface="Montserrat"/>
                <a:ea typeface="Montserrat"/>
                <a:cs typeface="Montserrat"/>
                <a:sym typeface="Montserrat"/>
                <a:hlinkClick r:id="rId4"/>
              </a:rPr>
              <a:t>https://thispersondoesnotexist.com/</a:t>
            </a:r>
            <a:endParaRPr sz="1800">
              <a:latin typeface="Montserrat"/>
              <a:ea typeface="Montserrat"/>
              <a:cs typeface="Montserrat"/>
              <a:sym typeface="Montserrat"/>
            </a:endParaRPr>
          </a:p>
          <a:p>
            <a:pPr indent="0" lvl="0" marL="0" rtl="0" algn="l">
              <a:lnSpc>
                <a:spcPct val="115000"/>
              </a:lnSpc>
              <a:spcBef>
                <a:spcPts val="1600"/>
              </a:spcBef>
              <a:spcAft>
                <a:spcPts val="0"/>
              </a:spcAft>
              <a:buNone/>
            </a:pPr>
            <a:r>
              <a:t/>
            </a:r>
            <a:endParaRPr sz="1800">
              <a:latin typeface="Montserrat"/>
              <a:ea typeface="Montserrat"/>
              <a:cs typeface="Montserrat"/>
              <a:sym typeface="Montserrat"/>
            </a:endParaRPr>
          </a:p>
          <a:p>
            <a:pPr indent="0" lvl="0" marL="0" rtl="0" algn="l">
              <a:lnSpc>
                <a:spcPct val="115000"/>
              </a:lnSpc>
              <a:spcBef>
                <a:spcPts val="1600"/>
              </a:spcBef>
              <a:spcAft>
                <a:spcPts val="1600"/>
              </a:spcAft>
              <a:buNone/>
            </a:pPr>
            <a:r>
              <a:rPr lang="en" sz="1800">
                <a:latin typeface="Montserrat"/>
                <a:ea typeface="Montserrat"/>
                <a:cs typeface="Montserrat"/>
                <a:sym typeface="Montserrat"/>
              </a:rPr>
              <a:t>This waifu does not exist: </a:t>
            </a:r>
            <a:r>
              <a:rPr lang="en" sz="1100" u="sng">
                <a:latin typeface="Montserrat"/>
                <a:ea typeface="Montserrat"/>
                <a:cs typeface="Montserrat"/>
                <a:sym typeface="Montserrat"/>
                <a:hlinkClick r:id="rId5"/>
              </a:rPr>
              <a:t>https://www.thiswaifudoesnotexist.net/</a:t>
            </a:r>
            <a:r>
              <a:rPr lang="en" sz="1800">
                <a:latin typeface="Montserrat"/>
                <a:ea typeface="Montserrat"/>
                <a:cs typeface="Montserrat"/>
                <a:sym typeface="Montserrat"/>
              </a:rPr>
              <a:t> </a:t>
            </a:r>
            <a:r>
              <a:rPr lang="en" sz="1800">
                <a:latin typeface="Droid Serif"/>
                <a:ea typeface="Droid Serif"/>
                <a:cs typeface="Droid Serif"/>
                <a:sym typeface="Droid Serif"/>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567675" y="2471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Paper de Nvidia -  2019</a:t>
            </a:r>
            <a:endParaRPr b="1"/>
          </a:p>
        </p:txBody>
      </p:sp>
      <p:pic>
        <p:nvPicPr>
          <p:cNvPr descr="Paper (PDF):&#10;http://stylegan.xyz/paper&#10;&#10;Authors:&#10;Tero Karras (NVIDIA)&#10;Samuli Laine (NVIDIA)&#10;Timo Aila (NVIDIA)&#10;&#10;Abstract:&#10;We propose an alternative generator architecture for generative adversarial networks, borrowing from style transfer literature. The new architecture leads to an automatically learned, unsupervised separation of high-level attributes (e.g., pose and identity when trained on human faces) and stochastic variation in the generated images (e.g., freckles, hair), and it enables intuitive, scale-specific control of the synthesis. The new generator improves the state-of-the-art in terms of traditional distribution quality metrics, leads to demonstrably better interpolation properties, and also better disentangles the latent factors of variation. To quantify interpolation quality and disentanglement, we propose two new, automated methods that are applicable to any generator architecture. Finally, we introduce a new, highly varied and high-quality dataset of human faces." id="338" name="Google Shape;338;p50" title="A Style-Based Generator Architecture for Generative Adversarial Networks">
            <a:hlinkClick r:id="rId3"/>
          </p:cNvPr>
          <p:cNvPicPr preferRelativeResize="0"/>
          <p:nvPr/>
        </p:nvPicPr>
        <p:blipFill>
          <a:blip r:embed="rId4">
            <a:alphaModFix/>
          </a:blip>
          <a:stretch>
            <a:fillRect/>
          </a:stretch>
        </p:blipFill>
        <p:spPr>
          <a:xfrm>
            <a:off x="1549200" y="1044200"/>
            <a:ext cx="4572000" cy="3429000"/>
          </a:xfrm>
          <a:prstGeom prst="rect">
            <a:avLst/>
          </a:prstGeom>
          <a:noFill/>
          <a:ln>
            <a:noFill/>
          </a:ln>
        </p:spPr>
      </p:pic>
      <p:sp>
        <p:nvSpPr>
          <p:cNvPr id="339" name="Google Shape;339;p50"/>
          <p:cNvSpPr/>
          <p:nvPr/>
        </p:nvSpPr>
        <p:spPr>
          <a:xfrm>
            <a:off x="1348225" y="233800"/>
            <a:ext cx="4685400" cy="634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26855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900"/>
              <a:t>                      </a:t>
            </a:r>
            <a:r>
              <a:rPr i="1" lang="en" sz="3250" u="sng"/>
              <a:t>GANs : Style Translation</a:t>
            </a:r>
            <a:endParaRPr i="1" sz="3250" u="sng"/>
          </a:p>
          <a:p>
            <a:pPr indent="0" lvl="0" marL="0" rtl="0" algn="ctr">
              <a:spcBef>
                <a:spcPts val="0"/>
              </a:spcBef>
              <a:spcAft>
                <a:spcPts val="0"/>
              </a:spcAft>
              <a:buNone/>
            </a:pPr>
            <a:r>
              <a:t/>
            </a:r>
            <a:endParaRPr/>
          </a:p>
        </p:txBody>
      </p:sp>
      <p:pic>
        <p:nvPicPr>
          <p:cNvPr id="345" name="Google Shape;345;p51"/>
          <p:cNvPicPr preferRelativeResize="0"/>
          <p:nvPr/>
        </p:nvPicPr>
        <p:blipFill>
          <a:blip r:embed="rId3">
            <a:alphaModFix/>
          </a:blip>
          <a:stretch>
            <a:fillRect/>
          </a:stretch>
        </p:blipFill>
        <p:spPr>
          <a:xfrm>
            <a:off x="268562" y="2007027"/>
            <a:ext cx="1577100" cy="1577125"/>
          </a:xfrm>
          <a:prstGeom prst="rect">
            <a:avLst/>
          </a:prstGeom>
          <a:noFill/>
          <a:ln>
            <a:noFill/>
          </a:ln>
        </p:spPr>
      </p:pic>
      <p:pic>
        <p:nvPicPr>
          <p:cNvPr id="346" name="Google Shape;346;p51"/>
          <p:cNvPicPr preferRelativeResize="0"/>
          <p:nvPr/>
        </p:nvPicPr>
        <p:blipFill rotWithShape="1">
          <a:blip r:embed="rId4">
            <a:alphaModFix/>
          </a:blip>
          <a:srcRect b="-2780" l="0" r="0" t="2780"/>
          <a:stretch/>
        </p:blipFill>
        <p:spPr>
          <a:xfrm>
            <a:off x="2897234" y="3165600"/>
            <a:ext cx="1556275" cy="1556275"/>
          </a:xfrm>
          <a:prstGeom prst="rect">
            <a:avLst/>
          </a:prstGeom>
          <a:noFill/>
          <a:ln>
            <a:noFill/>
          </a:ln>
        </p:spPr>
      </p:pic>
      <p:cxnSp>
        <p:nvCxnSpPr>
          <p:cNvPr id="347" name="Google Shape;347;p51"/>
          <p:cNvCxnSpPr>
            <a:stCxn id="346" idx="1"/>
          </p:cNvCxnSpPr>
          <p:nvPr/>
        </p:nvCxnSpPr>
        <p:spPr>
          <a:xfrm rot="10800000">
            <a:off x="1789634" y="2803138"/>
            <a:ext cx="1107600" cy="1140600"/>
          </a:xfrm>
          <a:prstGeom prst="straightConnector1">
            <a:avLst/>
          </a:prstGeom>
          <a:noFill/>
          <a:ln cap="flat" cmpd="sng" w="28575">
            <a:solidFill>
              <a:srgbClr val="FF0000"/>
            </a:solidFill>
            <a:prstDash val="solid"/>
            <a:round/>
            <a:headEnd len="med" w="med" type="none"/>
            <a:tailEnd len="med" w="med" type="triangle"/>
          </a:ln>
        </p:spPr>
      </p:cxnSp>
      <p:pic>
        <p:nvPicPr>
          <p:cNvPr id="348" name="Google Shape;348;p51"/>
          <p:cNvPicPr preferRelativeResize="0"/>
          <p:nvPr/>
        </p:nvPicPr>
        <p:blipFill>
          <a:blip r:embed="rId5">
            <a:alphaModFix/>
          </a:blip>
          <a:stretch>
            <a:fillRect/>
          </a:stretch>
        </p:blipFill>
        <p:spPr>
          <a:xfrm>
            <a:off x="2687275" y="718429"/>
            <a:ext cx="1976200" cy="1323342"/>
          </a:xfrm>
          <a:prstGeom prst="rect">
            <a:avLst/>
          </a:prstGeom>
          <a:noFill/>
          <a:ln>
            <a:noFill/>
          </a:ln>
        </p:spPr>
      </p:pic>
      <p:cxnSp>
        <p:nvCxnSpPr>
          <p:cNvPr id="349" name="Google Shape;349;p51"/>
          <p:cNvCxnSpPr>
            <a:stCxn id="348" idx="2"/>
            <a:endCxn id="346" idx="0"/>
          </p:cNvCxnSpPr>
          <p:nvPr/>
        </p:nvCxnSpPr>
        <p:spPr>
          <a:xfrm>
            <a:off x="3675375" y="2041771"/>
            <a:ext cx="0" cy="1123800"/>
          </a:xfrm>
          <a:prstGeom prst="straightConnector1">
            <a:avLst/>
          </a:prstGeom>
          <a:noFill/>
          <a:ln cap="flat" cmpd="sng" w="28575">
            <a:solidFill>
              <a:srgbClr val="4A86E8"/>
            </a:solidFill>
            <a:prstDash val="solid"/>
            <a:round/>
            <a:headEnd len="med" w="med" type="none"/>
            <a:tailEnd len="med" w="med" type="triangle"/>
          </a:ln>
        </p:spPr>
      </p:cxnSp>
      <p:pic>
        <p:nvPicPr>
          <p:cNvPr id="350" name="Google Shape;350;p51"/>
          <p:cNvPicPr preferRelativeResize="0"/>
          <p:nvPr/>
        </p:nvPicPr>
        <p:blipFill>
          <a:blip r:embed="rId6">
            <a:alphaModFix/>
          </a:blip>
          <a:stretch>
            <a:fillRect/>
          </a:stretch>
        </p:blipFill>
        <p:spPr>
          <a:xfrm>
            <a:off x="5378500" y="1015925"/>
            <a:ext cx="3292675" cy="2777750"/>
          </a:xfrm>
          <a:prstGeom prst="rect">
            <a:avLst/>
          </a:prstGeom>
          <a:noFill/>
          <a:ln>
            <a:noFill/>
          </a:ln>
        </p:spPr>
      </p:pic>
      <p:cxnSp>
        <p:nvCxnSpPr>
          <p:cNvPr id="351" name="Google Shape;351;p51"/>
          <p:cNvCxnSpPr/>
          <p:nvPr/>
        </p:nvCxnSpPr>
        <p:spPr>
          <a:xfrm>
            <a:off x="4953800" y="829050"/>
            <a:ext cx="69000" cy="3788700"/>
          </a:xfrm>
          <a:prstGeom prst="straightConnector1">
            <a:avLst/>
          </a:prstGeom>
          <a:noFill/>
          <a:ln cap="flat" cmpd="sng" w="28575">
            <a:solidFill>
              <a:srgbClr val="000000"/>
            </a:solidFill>
            <a:prstDash val="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nvPicPr>
        <p:blipFill>
          <a:blip r:embed="rId3">
            <a:alphaModFix/>
          </a:blip>
          <a:stretch>
            <a:fillRect/>
          </a:stretch>
        </p:blipFill>
        <p:spPr>
          <a:xfrm>
            <a:off x="0" y="127075"/>
            <a:ext cx="6419500" cy="4775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5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8" name="Google Shape;358;p52"/>
          <p:cNvPicPr preferRelativeResize="0"/>
          <p:nvPr/>
        </p:nvPicPr>
        <p:blipFill>
          <a:blip r:embed="rId3">
            <a:alphaModFix/>
          </a:blip>
          <a:stretch>
            <a:fillRect/>
          </a:stretch>
        </p:blipFill>
        <p:spPr>
          <a:xfrm>
            <a:off x="0" y="0"/>
            <a:ext cx="9144001" cy="49024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46575" y="841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3000" u="sng">
                <a:latin typeface="Droid Serif"/>
                <a:ea typeface="Droid Serif"/>
                <a:cs typeface="Droid Serif"/>
                <a:sym typeface="Droid Serif"/>
              </a:rPr>
              <a:t>Generación </a:t>
            </a:r>
            <a:r>
              <a:rPr i="1" lang="en" sz="3000" u="sng">
                <a:latin typeface="Droid Serif"/>
                <a:ea typeface="Droid Serif"/>
                <a:cs typeface="Droid Serif"/>
                <a:sym typeface="Droid Serif"/>
              </a:rPr>
              <a:t>Automática</a:t>
            </a:r>
            <a:r>
              <a:rPr i="1" lang="en" sz="3000" u="sng">
                <a:latin typeface="Droid Serif"/>
                <a:ea typeface="Droid Serif"/>
                <a:cs typeface="Droid Serif"/>
                <a:sym typeface="Droid Serif"/>
              </a:rPr>
              <a:t> de Música</a:t>
            </a:r>
            <a:endParaRPr i="1" sz="3000" u="sng">
              <a:latin typeface="Droid Serif"/>
              <a:ea typeface="Droid Serif"/>
              <a:cs typeface="Droid Serif"/>
              <a:sym typeface="Droid Serif"/>
            </a:endParaRPr>
          </a:p>
        </p:txBody>
      </p:sp>
      <p:sp>
        <p:nvSpPr>
          <p:cNvPr id="364" name="Google Shape;364;p53"/>
          <p:cNvSpPr txBox="1"/>
          <p:nvPr>
            <p:ph idx="1" type="body"/>
          </p:nvPr>
        </p:nvSpPr>
        <p:spPr>
          <a:xfrm>
            <a:off x="3915375" y="1413875"/>
            <a:ext cx="43902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Droid Serif"/>
                <a:ea typeface="Droid Serif"/>
                <a:cs typeface="Droid Serif"/>
                <a:sym typeface="Droid Serif"/>
              </a:rPr>
              <a:t>Open IA :</a:t>
            </a:r>
            <a:r>
              <a:rPr lang="en" sz="1700" u="sng">
                <a:solidFill>
                  <a:schemeClr val="hlink"/>
                </a:solidFill>
                <a:latin typeface="Droid Serif"/>
                <a:ea typeface="Droid Serif"/>
                <a:cs typeface="Droid Serif"/>
                <a:sym typeface="Droid Serif"/>
                <a:hlinkClick r:id="rId3"/>
              </a:rPr>
              <a:t> [jukebox] </a:t>
            </a:r>
            <a:endParaRPr sz="1700">
              <a:latin typeface="Droid Serif"/>
              <a:ea typeface="Droid Serif"/>
              <a:cs typeface="Droid Serif"/>
              <a:sym typeface="Droid Serif"/>
            </a:endParaRPr>
          </a:p>
          <a:p>
            <a:pPr indent="0" lvl="0" marL="0" rtl="0" algn="l">
              <a:spcBef>
                <a:spcPts val="1600"/>
              </a:spcBef>
              <a:spcAft>
                <a:spcPts val="0"/>
              </a:spcAft>
              <a:buNone/>
            </a:pPr>
            <a:r>
              <a:rPr lang="en" sz="1700">
                <a:latin typeface="Droid Serif"/>
                <a:ea typeface="Droid Serif"/>
                <a:cs typeface="Droid Serif"/>
                <a:sym typeface="Droid Serif"/>
              </a:rPr>
              <a:t>Completar Cancion:  </a:t>
            </a:r>
            <a:r>
              <a:rPr lang="en" sz="1700" u="sng">
                <a:solidFill>
                  <a:schemeClr val="hlink"/>
                </a:solidFill>
                <a:latin typeface="Droid Serif"/>
                <a:ea typeface="Droid Serif"/>
                <a:cs typeface="Droid Serif"/>
                <a:sym typeface="Droid Serif"/>
                <a:hlinkClick r:id="rId4"/>
              </a:rPr>
              <a:t>[Bruno Mars]</a:t>
            </a:r>
            <a:endParaRPr sz="1700">
              <a:latin typeface="Droid Serif"/>
              <a:ea typeface="Droid Serif"/>
              <a:cs typeface="Droid Serif"/>
              <a:sym typeface="Droid Serif"/>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65" name="Google Shape;365;p53"/>
          <p:cNvPicPr preferRelativeResize="0"/>
          <p:nvPr/>
        </p:nvPicPr>
        <p:blipFill>
          <a:blip r:embed="rId5">
            <a:alphaModFix/>
          </a:blip>
          <a:stretch>
            <a:fillRect/>
          </a:stretch>
        </p:blipFill>
        <p:spPr>
          <a:xfrm>
            <a:off x="423525" y="974950"/>
            <a:ext cx="2709050" cy="32861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4"/>
          <p:cNvSpPr txBox="1"/>
          <p:nvPr>
            <p:ph type="title"/>
          </p:nvPr>
        </p:nvSpPr>
        <p:spPr>
          <a:xfrm>
            <a:off x="0" y="1683000"/>
            <a:ext cx="8520600" cy="97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600"/>
              <a:t>Machine </a:t>
            </a:r>
            <a:r>
              <a:rPr lang="en" sz="5600">
                <a:latin typeface="Droid Serif"/>
                <a:ea typeface="Droid Serif"/>
                <a:cs typeface="Droid Serif"/>
                <a:sym typeface="Droid Serif"/>
              </a:rPr>
              <a:t>Learning</a:t>
            </a:r>
            <a:endParaRPr sz="5600">
              <a:latin typeface="Droid Serif"/>
              <a:ea typeface="Droid Serif"/>
              <a:cs typeface="Droid Serif"/>
              <a:sym typeface="Droid Serif"/>
            </a:endParaRPr>
          </a:p>
        </p:txBody>
      </p:sp>
      <p:sp>
        <p:nvSpPr>
          <p:cNvPr id="371" name="Google Shape;371;p54"/>
          <p:cNvSpPr txBox="1"/>
          <p:nvPr/>
        </p:nvSpPr>
        <p:spPr>
          <a:xfrm>
            <a:off x="892950" y="1439750"/>
            <a:ext cx="7077300" cy="1729200"/>
          </a:xfrm>
          <a:prstGeom prst="rect">
            <a:avLst/>
          </a:prstGeom>
          <a:noFill/>
          <a:ln cap="flat" cmpd="sng" w="2857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311700" y="1115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Tipos de Modelos</a:t>
            </a:r>
            <a:endParaRPr/>
          </a:p>
        </p:txBody>
      </p:sp>
      <p:cxnSp>
        <p:nvCxnSpPr>
          <p:cNvPr id="377" name="Google Shape;377;p55"/>
          <p:cNvCxnSpPr>
            <a:stCxn id="376" idx="2"/>
          </p:cNvCxnSpPr>
          <p:nvPr/>
        </p:nvCxnSpPr>
        <p:spPr>
          <a:xfrm flipH="1">
            <a:off x="1473300" y="719300"/>
            <a:ext cx="3098700" cy="372300"/>
          </a:xfrm>
          <a:prstGeom prst="straightConnector1">
            <a:avLst/>
          </a:prstGeom>
          <a:noFill/>
          <a:ln cap="flat" cmpd="sng" w="38100">
            <a:solidFill>
              <a:srgbClr val="C9DAF8"/>
            </a:solidFill>
            <a:prstDash val="solid"/>
            <a:round/>
            <a:headEnd len="med" w="med" type="none"/>
            <a:tailEnd len="med" w="med" type="triangle"/>
          </a:ln>
        </p:spPr>
      </p:cxnSp>
      <p:cxnSp>
        <p:nvCxnSpPr>
          <p:cNvPr id="378" name="Google Shape;378;p55"/>
          <p:cNvCxnSpPr>
            <a:stCxn id="376" idx="2"/>
          </p:cNvCxnSpPr>
          <p:nvPr/>
        </p:nvCxnSpPr>
        <p:spPr>
          <a:xfrm flipH="1">
            <a:off x="3735600" y="719300"/>
            <a:ext cx="836400" cy="1717800"/>
          </a:xfrm>
          <a:prstGeom prst="straightConnector1">
            <a:avLst/>
          </a:prstGeom>
          <a:noFill/>
          <a:ln cap="flat" cmpd="sng" w="38100">
            <a:solidFill>
              <a:srgbClr val="C9DAF8"/>
            </a:solidFill>
            <a:prstDash val="solid"/>
            <a:round/>
            <a:headEnd len="med" w="med" type="none"/>
            <a:tailEnd len="med" w="med" type="triangle"/>
          </a:ln>
        </p:spPr>
      </p:cxnSp>
      <p:cxnSp>
        <p:nvCxnSpPr>
          <p:cNvPr id="379" name="Google Shape;379;p55"/>
          <p:cNvCxnSpPr>
            <a:stCxn id="376" idx="2"/>
          </p:cNvCxnSpPr>
          <p:nvPr/>
        </p:nvCxnSpPr>
        <p:spPr>
          <a:xfrm>
            <a:off x="4572000" y="719300"/>
            <a:ext cx="2761500" cy="217500"/>
          </a:xfrm>
          <a:prstGeom prst="straightConnector1">
            <a:avLst/>
          </a:prstGeom>
          <a:noFill/>
          <a:ln cap="flat" cmpd="sng" w="38100">
            <a:solidFill>
              <a:srgbClr val="C9DAF8"/>
            </a:solidFill>
            <a:prstDash val="solid"/>
            <a:round/>
            <a:headEnd len="med" w="med" type="none"/>
            <a:tailEnd len="med" w="med" type="triangle"/>
          </a:ln>
        </p:spPr>
      </p:cxnSp>
      <p:sp>
        <p:nvSpPr>
          <p:cNvPr id="380" name="Google Shape;380;p55"/>
          <p:cNvSpPr txBox="1"/>
          <p:nvPr/>
        </p:nvSpPr>
        <p:spPr>
          <a:xfrm>
            <a:off x="365850" y="1002050"/>
            <a:ext cx="19869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oboto"/>
                <a:ea typeface="Roboto"/>
                <a:cs typeface="Roboto"/>
                <a:sym typeface="Roboto"/>
              </a:rPr>
              <a:t>Supervisado </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(X, Y)</a:t>
            </a:r>
            <a:endParaRPr>
              <a:latin typeface="Roboto"/>
              <a:ea typeface="Roboto"/>
              <a:cs typeface="Roboto"/>
              <a:sym typeface="Roboto"/>
            </a:endParaRPr>
          </a:p>
        </p:txBody>
      </p:sp>
      <p:sp>
        <p:nvSpPr>
          <p:cNvPr id="381" name="Google Shape;381;p55"/>
          <p:cNvSpPr txBox="1"/>
          <p:nvPr/>
        </p:nvSpPr>
        <p:spPr>
          <a:xfrm>
            <a:off x="2834725" y="2465925"/>
            <a:ext cx="15795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oboto"/>
                <a:ea typeface="Roboto"/>
                <a:cs typeface="Roboto"/>
                <a:sym typeface="Roboto"/>
              </a:rPr>
              <a:t>No Supervisado </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(X)</a:t>
            </a:r>
            <a:endParaRPr>
              <a:latin typeface="Roboto"/>
              <a:ea typeface="Roboto"/>
              <a:cs typeface="Roboto"/>
              <a:sym typeface="Roboto"/>
            </a:endParaRPr>
          </a:p>
        </p:txBody>
      </p:sp>
      <p:sp>
        <p:nvSpPr>
          <p:cNvPr id="382" name="Google Shape;382;p55"/>
          <p:cNvSpPr txBox="1"/>
          <p:nvPr/>
        </p:nvSpPr>
        <p:spPr>
          <a:xfrm>
            <a:off x="7333500" y="803600"/>
            <a:ext cx="15795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Reinforcement Learning</a:t>
            </a:r>
            <a:endParaRPr b="1">
              <a:latin typeface="Roboto"/>
              <a:ea typeface="Roboto"/>
              <a:cs typeface="Roboto"/>
              <a:sym typeface="Roboto"/>
            </a:endParaRPr>
          </a:p>
        </p:txBody>
      </p:sp>
      <p:pic>
        <p:nvPicPr>
          <p:cNvPr id="383" name="Google Shape;383;p55"/>
          <p:cNvPicPr preferRelativeResize="0"/>
          <p:nvPr/>
        </p:nvPicPr>
        <p:blipFill>
          <a:blip r:embed="rId3">
            <a:alphaModFix/>
          </a:blip>
          <a:stretch>
            <a:fillRect/>
          </a:stretch>
        </p:blipFill>
        <p:spPr>
          <a:xfrm>
            <a:off x="-32575" y="1601572"/>
            <a:ext cx="2978774" cy="893175"/>
          </a:xfrm>
          <a:prstGeom prst="rect">
            <a:avLst/>
          </a:prstGeom>
          <a:noFill/>
          <a:ln>
            <a:noFill/>
          </a:ln>
        </p:spPr>
      </p:pic>
      <p:pic>
        <p:nvPicPr>
          <p:cNvPr id="384" name="Google Shape;384;p55"/>
          <p:cNvPicPr preferRelativeResize="0"/>
          <p:nvPr/>
        </p:nvPicPr>
        <p:blipFill>
          <a:blip r:embed="rId4">
            <a:alphaModFix/>
          </a:blip>
          <a:stretch>
            <a:fillRect/>
          </a:stretch>
        </p:blipFill>
        <p:spPr>
          <a:xfrm>
            <a:off x="516925" y="3306558"/>
            <a:ext cx="2978775" cy="1328316"/>
          </a:xfrm>
          <a:prstGeom prst="rect">
            <a:avLst/>
          </a:prstGeom>
          <a:noFill/>
          <a:ln>
            <a:noFill/>
          </a:ln>
        </p:spPr>
      </p:pic>
      <p:pic>
        <p:nvPicPr>
          <p:cNvPr id="385" name="Google Shape;385;p55"/>
          <p:cNvPicPr preferRelativeResize="0"/>
          <p:nvPr/>
        </p:nvPicPr>
        <p:blipFill>
          <a:blip r:embed="rId5">
            <a:alphaModFix/>
          </a:blip>
          <a:stretch>
            <a:fillRect/>
          </a:stretch>
        </p:blipFill>
        <p:spPr>
          <a:xfrm>
            <a:off x="3619735" y="3081547"/>
            <a:ext cx="2509042" cy="1553325"/>
          </a:xfrm>
          <a:prstGeom prst="rect">
            <a:avLst/>
          </a:prstGeom>
          <a:noFill/>
          <a:ln>
            <a:noFill/>
          </a:ln>
        </p:spPr>
      </p:pic>
      <p:pic>
        <p:nvPicPr>
          <p:cNvPr id="386" name="Google Shape;386;p55"/>
          <p:cNvPicPr preferRelativeResize="0"/>
          <p:nvPr/>
        </p:nvPicPr>
        <p:blipFill>
          <a:blip r:embed="rId6">
            <a:alphaModFix/>
          </a:blip>
          <a:stretch>
            <a:fillRect/>
          </a:stretch>
        </p:blipFill>
        <p:spPr>
          <a:xfrm>
            <a:off x="6290125" y="1428807"/>
            <a:ext cx="2761501" cy="22858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 Modelos Supervisados </a:t>
            </a:r>
            <a:endParaRPr u="sng"/>
          </a:p>
        </p:txBody>
      </p:sp>
      <p:sp>
        <p:nvSpPr>
          <p:cNvPr id="392" name="Google Shape;392;p56"/>
          <p:cNvSpPr txBox="1"/>
          <p:nvPr>
            <p:ph idx="1" type="body"/>
          </p:nvPr>
        </p:nvSpPr>
        <p:spPr>
          <a:xfrm>
            <a:off x="260600" y="12736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Los más Famosos: </a:t>
            </a:r>
            <a:endParaRPr u="sng"/>
          </a:p>
          <a:p>
            <a:pPr indent="-342900" lvl="0" marL="457200" rtl="0" algn="l">
              <a:spcBef>
                <a:spcPts val="1600"/>
              </a:spcBef>
              <a:spcAft>
                <a:spcPts val="0"/>
              </a:spcAft>
              <a:buSzPts val="1800"/>
              <a:buChar char="●"/>
            </a:pPr>
            <a:r>
              <a:rPr lang="en"/>
              <a:t>K vecinos </a:t>
            </a:r>
            <a:r>
              <a:rPr lang="en"/>
              <a:t>más</a:t>
            </a:r>
            <a:r>
              <a:rPr lang="en"/>
              <a:t> cercanos</a:t>
            </a:r>
            <a:endParaRPr/>
          </a:p>
          <a:p>
            <a:pPr indent="-342900" lvl="0" marL="457200" rtl="0" algn="l">
              <a:spcBef>
                <a:spcPts val="0"/>
              </a:spcBef>
              <a:spcAft>
                <a:spcPts val="0"/>
              </a:spcAft>
              <a:buSzPts val="1800"/>
              <a:buChar char="●"/>
            </a:pPr>
            <a:r>
              <a:rPr b="1" lang="en"/>
              <a:t>Regresion lineal </a:t>
            </a:r>
            <a:endParaRPr b="1"/>
          </a:p>
          <a:p>
            <a:pPr indent="-342900" lvl="0" marL="457200" rtl="0" algn="l">
              <a:spcBef>
                <a:spcPts val="0"/>
              </a:spcBef>
              <a:spcAft>
                <a:spcPts val="0"/>
              </a:spcAft>
              <a:buSzPts val="1800"/>
              <a:buChar char="●"/>
            </a:pPr>
            <a:r>
              <a:rPr lang="en"/>
              <a:t>Regresión logistica</a:t>
            </a:r>
            <a:endParaRPr/>
          </a:p>
          <a:p>
            <a:pPr indent="-342900" lvl="0" marL="457200" rtl="0" algn="l">
              <a:spcBef>
                <a:spcPts val="0"/>
              </a:spcBef>
              <a:spcAft>
                <a:spcPts val="0"/>
              </a:spcAft>
              <a:buSzPts val="1800"/>
              <a:buChar char="●"/>
            </a:pPr>
            <a:r>
              <a:rPr lang="en"/>
              <a:t>Suport vector Machines (SVMs)</a:t>
            </a:r>
            <a:endParaRPr/>
          </a:p>
          <a:p>
            <a:pPr indent="-342900" lvl="0" marL="457200" rtl="0" algn="l">
              <a:spcBef>
                <a:spcPts val="0"/>
              </a:spcBef>
              <a:spcAft>
                <a:spcPts val="0"/>
              </a:spcAft>
              <a:buSzPts val="1800"/>
              <a:buChar char="●"/>
            </a:pPr>
            <a:r>
              <a:rPr lang="en"/>
              <a:t>Arboles de </a:t>
            </a:r>
            <a:r>
              <a:rPr lang="en"/>
              <a:t>decisión</a:t>
            </a:r>
            <a:r>
              <a:rPr lang="en"/>
              <a:t> y bosques aleatorios</a:t>
            </a:r>
            <a:endParaRPr/>
          </a:p>
          <a:p>
            <a:pPr indent="-342900" lvl="0" marL="457200" rtl="0" algn="l">
              <a:spcBef>
                <a:spcPts val="0"/>
              </a:spcBef>
              <a:spcAft>
                <a:spcPts val="0"/>
              </a:spcAft>
              <a:buSzPts val="1800"/>
              <a:buChar char="●"/>
            </a:pPr>
            <a:r>
              <a:rPr lang="en"/>
              <a:t>Redes Neuronales</a:t>
            </a:r>
            <a:endParaRPr/>
          </a:p>
        </p:txBody>
      </p:sp>
      <p:sp>
        <p:nvSpPr>
          <p:cNvPr id="393" name="Google Shape;393;p56"/>
          <p:cNvSpPr txBox="1"/>
          <p:nvPr/>
        </p:nvSpPr>
        <p:spPr>
          <a:xfrm>
            <a:off x="6033700" y="1437475"/>
            <a:ext cx="28308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Roboto"/>
                <a:ea typeface="Roboto"/>
                <a:cs typeface="Roboto"/>
                <a:sym typeface="Roboto"/>
              </a:rPr>
              <a:t>Estructura</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X -&gt; información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Y -&gt; tag, predecir</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txBox="1"/>
          <p:nvPr>
            <p:ph type="title"/>
          </p:nvPr>
        </p:nvSpPr>
        <p:spPr>
          <a:xfrm>
            <a:off x="311700" y="1546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Modelos No Supervisados</a:t>
            </a:r>
            <a:endParaRPr u="sng"/>
          </a:p>
        </p:txBody>
      </p:sp>
      <p:sp>
        <p:nvSpPr>
          <p:cNvPr id="399" name="Google Shape;399;p57"/>
          <p:cNvSpPr txBox="1"/>
          <p:nvPr>
            <p:ph idx="1" type="body"/>
          </p:nvPr>
        </p:nvSpPr>
        <p:spPr>
          <a:xfrm>
            <a:off x="311700" y="981825"/>
            <a:ext cx="4065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Modelos Según Objetivos:</a:t>
            </a:r>
            <a:endParaRPr u="sng"/>
          </a:p>
          <a:p>
            <a:pPr indent="-336550" lvl="0" marL="457200" rtl="0" algn="l">
              <a:spcBef>
                <a:spcPts val="1600"/>
              </a:spcBef>
              <a:spcAft>
                <a:spcPts val="0"/>
              </a:spcAft>
              <a:buSzPts val="1700"/>
              <a:buChar char="●"/>
            </a:pPr>
            <a:r>
              <a:rPr b="1" lang="en" sz="1700"/>
              <a:t>Agrupamiento:</a:t>
            </a:r>
            <a:endParaRPr b="1" sz="1700"/>
          </a:p>
          <a:p>
            <a:pPr indent="-317500" lvl="1" marL="914400" rtl="0" algn="l">
              <a:spcBef>
                <a:spcPts val="0"/>
              </a:spcBef>
              <a:spcAft>
                <a:spcPts val="0"/>
              </a:spcAft>
              <a:buSzPts val="1400"/>
              <a:buChar char="○"/>
            </a:pPr>
            <a:r>
              <a:rPr lang="en" u="sng"/>
              <a:t>K-means</a:t>
            </a:r>
            <a:endParaRPr u="sng"/>
          </a:p>
          <a:p>
            <a:pPr indent="-317500" lvl="1" marL="914400" rtl="0" algn="l">
              <a:spcBef>
                <a:spcPts val="0"/>
              </a:spcBef>
              <a:spcAft>
                <a:spcPts val="0"/>
              </a:spcAft>
              <a:buSzPts val="1400"/>
              <a:buChar char="○"/>
            </a:pPr>
            <a:r>
              <a:rPr lang="en" u="sng"/>
              <a:t>Hierarchical Cluster Analysis (HCA)</a:t>
            </a:r>
            <a:endParaRPr u="sng"/>
          </a:p>
          <a:p>
            <a:pPr indent="-342900" lvl="0" marL="457200" rtl="0" algn="l">
              <a:spcBef>
                <a:spcPts val="0"/>
              </a:spcBef>
              <a:spcAft>
                <a:spcPts val="0"/>
              </a:spcAft>
              <a:buSzPts val="1800"/>
              <a:buChar char="●"/>
            </a:pPr>
            <a:r>
              <a:rPr b="1" lang="en"/>
              <a:t>Detección de Anomalías</a:t>
            </a:r>
            <a:endParaRPr b="1"/>
          </a:p>
          <a:p>
            <a:pPr indent="-317500" lvl="1" marL="914400" rtl="0" algn="l">
              <a:spcBef>
                <a:spcPts val="0"/>
              </a:spcBef>
              <a:spcAft>
                <a:spcPts val="0"/>
              </a:spcAft>
              <a:buSzPts val="1400"/>
              <a:buChar char="○"/>
            </a:pPr>
            <a:r>
              <a:rPr lang="en" u="sng"/>
              <a:t>Isolation Forest</a:t>
            </a:r>
            <a:endParaRPr u="sng"/>
          </a:p>
          <a:p>
            <a:pPr indent="-342900" lvl="0" marL="457200" rtl="0" algn="l">
              <a:spcBef>
                <a:spcPts val="0"/>
              </a:spcBef>
              <a:spcAft>
                <a:spcPts val="0"/>
              </a:spcAft>
              <a:buSzPts val="1800"/>
              <a:buChar char="●"/>
            </a:pPr>
            <a:r>
              <a:rPr b="1" lang="en"/>
              <a:t>Reducción Dimensional</a:t>
            </a:r>
            <a:endParaRPr b="1"/>
          </a:p>
          <a:p>
            <a:pPr indent="-317500" lvl="1" marL="914400" rtl="0" algn="l">
              <a:spcBef>
                <a:spcPts val="0"/>
              </a:spcBef>
              <a:spcAft>
                <a:spcPts val="0"/>
              </a:spcAft>
              <a:buSzPts val="1400"/>
              <a:buChar char="○"/>
            </a:pPr>
            <a:r>
              <a:rPr lang="en" u="sng"/>
              <a:t>PCA</a:t>
            </a:r>
            <a:endParaRPr u="sng"/>
          </a:p>
          <a:p>
            <a:pPr indent="-342900" lvl="0" marL="457200" rtl="0" algn="l">
              <a:spcBef>
                <a:spcPts val="0"/>
              </a:spcBef>
              <a:spcAft>
                <a:spcPts val="0"/>
              </a:spcAft>
              <a:buSzPts val="1800"/>
              <a:buChar char="●"/>
            </a:pPr>
            <a:r>
              <a:rPr b="1" lang="en"/>
              <a:t>Association rule learning</a:t>
            </a:r>
            <a:endParaRPr b="1"/>
          </a:p>
          <a:p>
            <a:pPr indent="-317500" lvl="1" marL="914400" rtl="0" algn="l">
              <a:spcBef>
                <a:spcPts val="0"/>
              </a:spcBef>
              <a:spcAft>
                <a:spcPts val="0"/>
              </a:spcAft>
              <a:buSzPts val="1400"/>
              <a:buChar char="○"/>
            </a:pPr>
            <a:r>
              <a:rPr lang="en" u="sng"/>
              <a:t>Apriori</a:t>
            </a:r>
            <a:endParaRPr u="sng"/>
          </a:p>
          <a:p>
            <a:pPr indent="-317500" lvl="1" marL="914400" rtl="0" algn="l">
              <a:spcBef>
                <a:spcPts val="0"/>
              </a:spcBef>
              <a:spcAft>
                <a:spcPts val="0"/>
              </a:spcAft>
              <a:buSzPts val="1400"/>
              <a:buChar char="○"/>
            </a:pPr>
            <a:r>
              <a:rPr lang="en" u="sng"/>
              <a:t>Eclat</a:t>
            </a:r>
            <a:endParaRPr u="sng"/>
          </a:p>
          <a:p>
            <a:pPr indent="0" lvl="0" marL="914400" rtl="0" algn="l">
              <a:spcBef>
                <a:spcPts val="1600"/>
              </a:spcBef>
              <a:spcAft>
                <a:spcPts val="0"/>
              </a:spcAft>
              <a:buNone/>
            </a:pPr>
            <a:r>
              <a:t/>
            </a:r>
            <a:endParaRPr u="sng"/>
          </a:p>
          <a:p>
            <a:pPr indent="0" lvl="0" marL="0" rtl="0" algn="l">
              <a:spcBef>
                <a:spcPts val="1600"/>
              </a:spcBef>
              <a:spcAft>
                <a:spcPts val="1600"/>
              </a:spcAft>
              <a:buNone/>
            </a:pPr>
            <a:r>
              <a:t/>
            </a:r>
            <a:endParaRPr u="sng"/>
          </a:p>
        </p:txBody>
      </p:sp>
      <p:sp>
        <p:nvSpPr>
          <p:cNvPr id="400" name="Google Shape;400;p57"/>
          <p:cNvSpPr txBox="1"/>
          <p:nvPr/>
        </p:nvSpPr>
        <p:spPr>
          <a:xfrm>
            <a:off x="6719525" y="762450"/>
            <a:ext cx="20574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Solo X, no hay tags</a:t>
            </a:r>
            <a:endParaRPr b="1">
              <a:latin typeface="Roboto"/>
              <a:ea typeface="Roboto"/>
              <a:cs typeface="Roboto"/>
              <a:sym typeface="Roboto"/>
            </a:endParaRPr>
          </a:p>
        </p:txBody>
      </p:sp>
      <p:pic>
        <p:nvPicPr>
          <p:cNvPr id="401" name="Google Shape;401;p57"/>
          <p:cNvPicPr preferRelativeResize="0"/>
          <p:nvPr/>
        </p:nvPicPr>
        <p:blipFill>
          <a:blip r:embed="rId3">
            <a:alphaModFix/>
          </a:blip>
          <a:stretch>
            <a:fillRect/>
          </a:stretch>
        </p:blipFill>
        <p:spPr>
          <a:xfrm>
            <a:off x="4675925" y="1268850"/>
            <a:ext cx="3936351" cy="23563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Modelo Lineal</a:t>
            </a:r>
            <a:endParaRPr u="sng"/>
          </a:p>
        </p:txBody>
      </p:sp>
      <p:sp>
        <p:nvSpPr>
          <p:cNvPr id="407" name="Google Shape;407;p58"/>
          <p:cNvSpPr txBox="1"/>
          <p:nvPr>
            <p:ph idx="1" type="body"/>
          </p:nvPr>
        </p:nvSpPr>
        <p:spPr>
          <a:xfrm>
            <a:off x="152650" y="664725"/>
            <a:ext cx="7173600" cy="1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0000"/>
                </a:solidFill>
              </a:rPr>
              <a:t>Forma funcional:</a:t>
            </a:r>
            <a:endParaRPr u="sng">
              <a:solidFill>
                <a:srgbClr val="000000"/>
              </a:solidFill>
            </a:endParaRPr>
          </a:p>
          <a:p>
            <a:pPr indent="0" lvl="0" marL="0" rtl="0" algn="l">
              <a:spcBef>
                <a:spcPts val="1600"/>
              </a:spcBef>
              <a:spcAft>
                <a:spcPts val="0"/>
              </a:spcAft>
              <a:buNone/>
            </a:pPr>
            <a:r>
              <a:t/>
            </a:r>
            <a:endParaRPr u="sng">
              <a:solidFill>
                <a:srgbClr val="000000"/>
              </a:solidFill>
            </a:endParaRPr>
          </a:p>
          <a:p>
            <a:pPr indent="0" lvl="0" marL="0" rtl="0" algn="l">
              <a:spcBef>
                <a:spcPts val="1600"/>
              </a:spcBef>
              <a:spcAft>
                <a:spcPts val="0"/>
              </a:spcAft>
              <a:buNone/>
            </a:pPr>
            <a:r>
              <a:rPr lang="en" u="sng">
                <a:solidFill>
                  <a:srgbClr val="000000"/>
                </a:solidFill>
              </a:rPr>
              <a:t>Función de </a:t>
            </a:r>
            <a:r>
              <a:rPr lang="en" u="sng">
                <a:solidFill>
                  <a:srgbClr val="000000"/>
                </a:solidFill>
              </a:rPr>
              <a:t>Pérdida</a:t>
            </a:r>
            <a:r>
              <a:rPr lang="en" u="sng">
                <a:solidFill>
                  <a:srgbClr val="000000"/>
                </a:solidFill>
              </a:rPr>
              <a:t>:</a:t>
            </a:r>
            <a:endParaRPr u="sng">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Y =  \beta_0 + \beta_1 x_1 + \dots \beta_n x_n+\epsilon" id="408" name="Google Shape;408;p58" title="MathEquation,#000000"/>
          <p:cNvPicPr preferRelativeResize="0"/>
          <p:nvPr/>
        </p:nvPicPr>
        <p:blipFill>
          <a:blip r:embed="rId3">
            <a:alphaModFix/>
          </a:blip>
          <a:stretch>
            <a:fillRect/>
          </a:stretch>
        </p:blipFill>
        <p:spPr>
          <a:xfrm>
            <a:off x="2399925" y="731350"/>
            <a:ext cx="4550350" cy="386775"/>
          </a:xfrm>
          <a:prstGeom prst="rect">
            <a:avLst/>
          </a:prstGeom>
          <a:noFill/>
          <a:ln>
            <a:noFill/>
          </a:ln>
        </p:spPr>
      </p:pic>
      <p:pic>
        <p:nvPicPr>
          <p:cNvPr descr="L = \sum_{i=1}^n  (\hat{Y} - Y)^2" id="409" name="Google Shape;409;p58" title="MathEquation,#000000"/>
          <p:cNvPicPr preferRelativeResize="0"/>
          <p:nvPr/>
        </p:nvPicPr>
        <p:blipFill>
          <a:blip r:embed="rId4">
            <a:alphaModFix/>
          </a:blip>
          <a:stretch>
            <a:fillRect/>
          </a:stretch>
        </p:blipFill>
        <p:spPr>
          <a:xfrm>
            <a:off x="2600549" y="1680817"/>
            <a:ext cx="3040500" cy="509283"/>
          </a:xfrm>
          <a:prstGeom prst="rect">
            <a:avLst/>
          </a:prstGeom>
          <a:noFill/>
          <a:ln>
            <a:noFill/>
          </a:ln>
        </p:spPr>
      </p:pic>
      <p:pic>
        <p:nvPicPr>
          <p:cNvPr id="410" name="Google Shape;410;p58"/>
          <p:cNvPicPr preferRelativeResize="0"/>
          <p:nvPr/>
        </p:nvPicPr>
        <p:blipFill>
          <a:blip r:embed="rId5">
            <a:alphaModFix/>
          </a:blip>
          <a:stretch>
            <a:fillRect/>
          </a:stretch>
        </p:blipFill>
        <p:spPr>
          <a:xfrm>
            <a:off x="80250" y="2374675"/>
            <a:ext cx="4265999" cy="2517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9"/>
          <p:cNvSpPr txBox="1"/>
          <p:nvPr>
            <p:ph type="title"/>
          </p:nvPr>
        </p:nvSpPr>
        <p:spPr>
          <a:xfrm>
            <a:off x="351825" y="89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 en Python</a:t>
            </a:r>
            <a:endParaRPr/>
          </a:p>
        </p:txBody>
      </p:sp>
      <p:pic>
        <p:nvPicPr>
          <p:cNvPr id="416" name="Google Shape;416;p59"/>
          <p:cNvPicPr preferRelativeResize="0"/>
          <p:nvPr/>
        </p:nvPicPr>
        <p:blipFill>
          <a:blip r:embed="rId3">
            <a:alphaModFix/>
          </a:blip>
          <a:stretch>
            <a:fillRect/>
          </a:stretch>
        </p:blipFill>
        <p:spPr>
          <a:xfrm>
            <a:off x="48152" y="1172038"/>
            <a:ext cx="6020874" cy="3399826"/>
          </a:xfrm>
          <a:prstGeom prst="rect">
            <a:avLst/>
          </a:prstGeom>
          <a:noFill/>
          <a:ln>
            <a:noFill/>
          </a:ln>
        </p:spPr>
      </p:pic>
      <p:sp>
        <p:nvSpPr>
          <p:cNvPr id="417" name="Google Shape;417;p59"/>
          <p:cNvSpPr txBox="1"/>
          <p:nvPr/>
        </p:nvSpPr>
        <p:spPr>
          <a:xfrm>
            <a:off x="6419500" y="1172050"/>
            <a:ext cx="25437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Libreria </a:t>
            </a:r>
            <a:r>
              <a:rPr lang="en" u="sng">
                <a:solidFill>
                  <a:schemeClr val="hlink"/>
                </a:solidFill>
                <a:latin typeface="Roboto"/>
                <a:ea typeface="Roboto"/>
                <a:cs typeface="Roboto"/>
                <a:sym typeface="Roboto"/>
                <a:hlinkClick r:id="rId4"/>
              </a:rPr>
              <a:t>scikit-learn</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Modelo Lineal: Sklearn</a:t>
            </a:r>
            <a:endParaRPr/>
          </a:p>
        </p:txBody>
      </p:sp>
      <p:sp>
        <p:nvSpPr>
          <p:cNvPr id="423" name="Google Shape;423;p60"/>
          <p:cNvSpPr txBox="1"/>
          <p:nvPr>
            <p:ph idx="1" type="body"/>
          </p:nvPr>
        </p:nvSpPr>
        <p:spPr>
          <a:xfrm>
            <a:off x="311700" y="1229875"/>
            <a:ext cx="8520600" cy="5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Inicializar y </a:t>
            </a:r>
            <a:r>
              <a:rPr lang="en"/>
              <a:t>Calcular</a:t>
            </a:r>
            <a:r>
              <a:rPr lang="en"/>
              <a:t> </a:t>
            </a:r>
            <a:r>
              <a:rPr lang="en"/>
              <a:t>Parámetros</a:t>
            </a:r>
            <a:endParaRPr/>
          </a:p>
          <a:p>
            <a:pPr indent="0" lvl="0" marL="0" rtl="0" algn="l">
              <a:spcBef>
                <a:spcPts val="1600"/>
              </a:spcBef>
              <a:spcAft>
                <a:spcPts val="1600"/>
              </a:spcAft>
              <a:buNone/>
            </a:pPr>
            <a:r>
              <a:t/>
            </a:r>
            <a:endParaRPr/>
          </a:p>
        </p:txBody>
      </p:sp>
      <p:pic>
        <p:nvPicPr>
          <p:cNvPr id="424" name="Google Shape;424;p60"/>
          <p:cNvPicPr preferRelativeResize="0"/>
          <p:nvPr/>
        </p:nvPicPr>
        <p:blipFill>
          <a:blip r:embed="rId3">
            <a:alphaModFix/>
          </a:blip>
          <a:stretch>
            <a:fillRect/>
          </a:stretch>
        </p:blipFill>
        <p:spPr>
          <a:xfrm>
            <a:off x="407988" y="1858388"/>
            <a:ext cx="4524375" cy="800100"/>
          </a:xfrm>
          <a:prstGeom prst="rect">
            <a:avLst/>
          </a:prstGeom>
          <a:noFill/>
          <a:ln>
            <a:noFill/>
          </a:ln>
        </p:spPr>
      </p:pic>
      <p:pic>
        <p:nvPicPr>
          <p:cNvPr id="425" name="Google Shape;425;p60"/>
          <p:cNvPicPr preferRelativeResize="0"/>
          <p:nvPr/>
        </p:nvPicPr>
        <p:blipFill>
          <a:blip r:embed="rId4">
            <a:alphaModFix/>
          </a:blip>
          <a:stretch>
            <a:fillRect/>
          </a:stretch>
        </p:blipFill>
        <p:spPr>
          <a:xfrm>
            <a:off x="342475" y="3898050"/>
            <a:ext cx="1971675" cy="390525"/>
          </a:xfrm>
          <a:prstGeom prst="rect">
            <a:avLst/>
          </a:prstGeom>
          <a:noFill/>
          <a:ln>
            <a:noFill/>
          </a:ln>
        </p:spPr>
      </p:pic>
      <p:sp>
        <p:nvSpPr>
          <p:cNvPr id="426" name="Google Shape;426;p60"/>
          <p:cNvSpPr txBox="1"/>
          <p:nvPr/>
        </p:nvSpPr>
        <p:spPr>
          <a:xfrm>
            <a:off x="311700" y="3499075"/>
            <a:ext cx="21666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Roboto"/>
                <a:ea typeface="Roboto"/>
                <a:cs typeface="Roboto"/>
                <a:sym typeface="Roboto"/>
              </a:rPr>
              <a:t>Coeficientes Estimados:</a:t>
            </a:r>
            <a:endParaRPr u="sng">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Modelo Lineal: Sklearn</a:t>
            </a:r>
            <a:endParaRPr/>
          </a:p>
          <a:p>
            <a:pPr indent="0" lvl="0" marL="0" rtl="0" algn="ctr">
              <a:spcBef>
                <a:spcPts val="0"/>
              </a:spcBef>
              <a:spcAft>
                <a:spcPts val="0"/>
              </a:spcAft>
              <a:buNone/>
            </a:pPr>
            <a:r>
              <a:t/>
            </a:r>
            <a:endParaRPr/>
          </a:p>
        </p:txBody>
      </p:sp>
      <p:sp>
        <p:nvSpPr>
          <p:cNvPr id="432" name="Google Shape;432;p61"/>
          <p:cNvSpPr txBox="1"/>
          <p:nvPr>
            <p:ph idx="1" type="body"/>
          </p:nvPr>
        </p:nvSpPr>
        <p:spPr>
          <a:xfrm>
            <a:off x="119100" y="2674250"/>
            <a:ext cx="85206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t>Cáluc</a:t>
            </a:r>
            <a:r>
              <a:rPr lang="en" u="sng"/>
              <a:t>lo de Error: </a:t>
            </a:r>
            <a:endParaRPr u="sng"/>
          </a:p>
        </p:txBody>
      </p:sp>
      <p:pic>
        <p:nvPicPr>
          <p:cNvPr id="433" name="Google Shape;433;p61"/>
          <p:cNvPicPr preferRelativeResize="0"/>
          <p:nvPr/>
        </p:nvPicPr>
        <p:blipFill>
          <a:blip r:embed="rId3">
            <a:alphaModFix/>
          </a:blip>
          <a:stretch>
            <a:fillRect/>
          </a:stretch>
        </p:blipFill>
        <p:spPr>
          <a:xfrm>
            <a:off x="224625" y="3156525"/>
            <a:ext cx="2608308" cy="269825"/>
          </a:xfrm>
          <a:prstGeom prst="rect">
            <a:avLst/>
          </a:prstGeom>
          <a:noFill/>
          <a:ln>
            <a:noFill/>
          </a:ln>
        </p:spPr>
      </p:pic>
      <p:pic>
        <p:nvPicPr>
          <p:cNvPr id="434" name="Google Shape;434;p61"/>
          <p:cNvPicPr preferRelativeResize="0"/>
          <p:nvPr/>
        </p:nvPicPr>
        <p:blipFill>
          <a:blip r:embed="rId4">
            <a:alphaModFix/>
          </a:blip>
          <a:stretch>
            <a:fillRect/>
          </a:stretch>
        </p:blipFill>
        <p:spPr>
          <a:xfrm>
            <a:off x="3439213" y="3038550"/>
            <a:ext cx="1848325" cy="505775"/>
          </a:xfrm>
          <a:prstGeom prst="rect">
            <a:avLst/>
          </a:prstGeom>
          <a:noFill/>
          <a:ln>
            <a:noFill/>
          </a:ln>
        </p:spPr>
      </p:pic>
      <p:cxnSp>
        <p:nvCxnSpPr>
          <p:cNvPr id="435" name="Google Shape;435;p61"/>
          <p:cNvCxnSpPr/>
          <p:nvPr/>
        </p:nvCxnSpPr>
        <p:spPr>
          <a:xfrm>
            <a:off x="2889108" y="3291450"/>
            <a:ext cx="606300" cy="0"/>
          </a:xfrm>
          <a:prstGeom prst="straightConnector1">
            <a:avLst/>
          </a:prstGeom>
          <a:noFill/>
          <a:ln cap="flat" cmpd="sng" w="19050">
            <a:solidFill>
              <a:schemeClr val="dk2"/>
            </a:solidFill>
            <a:prstDash val="solid"/>
            <a:round/>
            <a:headEnd len="med" w="med" type="none"/>
            <a:tailEnd len="med" w="med" type="triangle"/>
          </a:ln>
        </p:spPr>
      </p:cxnSp>
      <p:sp>
        <p:nvSpPr>
          <p:cNvPr id="436" name="Google Shape;436;p61"/>
          <p:cNvSpPr txBox="1"/>
          <p:nvPr/>
        </p:nvSpPr>
        <p:spPr>
          <a:xfrm>
            <a:off x="224625" y="1228225"/>
            <a:ext cx="26400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Roboto"/>
                <a:ea typeface="Roboto"/>
                <a:cs typeface="Roboto"/>
                <a:sym typeface="Roboto"/>
              </a:rPr>
              <a:t>Predecir Valores: </a:t>
            </a:r>
            <a:endParaRPr u="sng">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437" name="Google Shape;437;p61"/>
          <p:cNvPicPr preferRelativeResize="0"/>
          <p:nvPr/>
        </p:nvPicPr>
        <p:blipFill>
          <a:blip r:embed="rId5">
            <a:alphaModFix/>
          </a:blip>
          <a:stretch>
            <a:fillRect/>
          </a:stretch>
        </p:blipFill>
        <p:spPr>
          <a:xfrm>
            <a:off x="268800" y="1693525"/>
            <a:ext cx="2551650" cy="500725"/>
          </a:xfrm>
          <a:prstGeom prst="rect">
            <a:avLst/>
          </a:prstGeom>
          <a:noFill/>
          <a:ln>
            <a:noFill/>
          </a:ln>
        </p:spPr>
      </p:pic>
      <p:pic>
        <p:nvPicPr>
          <p:cNvPr id="438" name="Google Shape;438;p61"/>
          <p:cNvPicPr preferRelativeResize="0"/>
          <p:nvPr/>
        </p:nvPicPr>
        <p:blipFill>
          <a:blip r:embed="rId6">
            <a:alphaModFix/>
          </a:blip>
          <a:stretch>
            <a:fillRect/>
          </a:stretch>
        </p:blipFill>
        <p:spPr>
          <a:xfrm>
            <a:off x="224625" y="4225926"/>
            <a:ext cx="2296125" cy="342824"/>
          </a:xfrm>
          <a:prstGeom prst="rect">
            <a:avLst/>
          </a:prstGeom>
          <a:noFill/>
          <a:ln>
            <a:noFill/>
          </a:ln>
        </p:spPr>
      </p:pic>
      <p:sp>
        <p:nvSpPr>
          <p:cNvPr id="439" name="Google Shape;439;p61"/>
          <p:cNvSpPr txBox="1"/>
          <p:nvPr/>
        </p:nvSpPr>
        <p:spPr>
          <a:xfrm>
            <a:off x="224625" y="3812000"/>
            <a:ext cx="29610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2"/>
                </a:solidFill>
                <a:latin typeface="Droid Serif"/>
                <a:ea typeface="Droid Serif"/>
                <a:cs typeface="Droid Serif"/>
                <a:sym typeface="Droid Serif"/>
              </a:rPr>
              <a:t>R^2  -Ajuste del Modelo</a:t>
            </a:r>
            <a:endParaRPr u="sng">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p:cNvPicPr preferRelativeResize="0"/>
          <p:nvPr/>
        </p:nvPicPr>
        <p:blipFill>
          <a:blip r:embed="rId3">
            <a:alphaModFix/>
          </a:blip>
          <a:stretch>
            <a:fillRect/>
          </a:stretch>
        </p:blipFill>
        <p:spPr>
          <a:xfrm>
            <a:off x="0" y="0"/>
            <a:ext cx="6068824" cy="4877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¿Cómo elegimos un modelo?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3"/>
          <p:cNvSpPr txBox="1"/>
          <p:nvPr>
            <p:ph type="title"/>
          </p:nvPr>
        </p:nvSpPr>
        <p:spPr>
          <a:xfrm>
            <a:off x="2397950" y="202525"/>
            <a:ext cx="4783800" cy="608400"/>
          </a:xfrm>
          <a:prstGeom prst="rect">
            <a:avLst/>
          </a:prstGeom>
          <a:ln cap="flat" cmpd="sng" w="19050">
            <a:solidFill>
              <a:srgbClr val="FF0000"/>
            </a:solidFill>
            <a:prstDash val="dash"/>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t>Modelos Causales  y  Predictivos </a:t>
            </a:r>
            <a:endParaRPr/>
          </a:p>
        </p:txBody>
      </p:sp>
      <p:pic>
        <p:nvPicPr>
          <p:cNvPr id="450" name="Google Shape;450;p63"/>
          <p:cNvPicPr preferRelativeResize="0"/>
          <p:nvPr/>
        </p:nvPicPr>
        <p:blipFill>
          <a:blip r:embed="rId3">
            <a:alphaModFix/>
          </a:blip>
          <a:stretch>
            <a:fillRect/>
          </a:stretch>
        </p:blipFill>
        <p:spPr>
          <a:xfrm rot="-345879">
            <a:off x="380677" y="1653472"/>
            <a:ext cx="4133332" cy="2583326"/>
          </a:xfrm>
          <a:prstGeom prst="rect">
            <a:avLst/>
          </a:prstGeom>
          <a:noFill/>
          <a:ln cap="flat" cmpd="sng" w="28575">
            <a:solidFill>
              <a:srgbClr val="000000"/>
            </a:solidFill>
            <a:prstDash val="solid"/>
            <a:round/>
            <a:headEnd len="sm" w="sm" type="none"/>
            <a:tailEnd len="sm" w="sm" type="none"/>
          </a:ln>
        </p:spPr>
      </p:pic>
      <p:sp>
        <p:nvSpPr>
          <p:cNvPr id="451" name="Google Shape;451;p63"/>
          <p:cNvSpPr txBox="1"/>
          <p:nvPr/>
        </p:nvSpPr>
        <p:spPr>
          <a:xfrm>
            <a:off x="7486750" y="2199150"/>
            <a:ext cx="13560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Esta lloviendo</a:t>
            </a:r>
            <a:endParaRPr>
              <a:latin typeface="Roboto"/>
              <a:ea typeface="Roboto"/>
              <a:cs typeface="Roboto"/>
              <a:sym typeface="Roboto"/>
            </a:endParaRPr>
          </a:p>
        </p:txBody>
      </p:sp>
      <p:sp>
        <p:nvSpPr>
          <p:cNvPr id="452" name="Google Shape;452;p63"/>
          <p:cNvSpPr txBox="1"/>
          <p:nvPr/>
        </p:nvSpPr>
        <p:spPr>
          <a:xfrm>
            <a:off x="5364900" y="3731775"/>
            <a:ext cx="28086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Si le quitamos los paraguas ¿va a dejar de llover? </a:t>
            </a:r>
            <a:endParaRPr>
              <a:solidFill>
                <a:srgbClr val="FF0000"/>
              </a:solidFill>
              <a:latin typeface="Roboto"/>
              <a:ea typeface="Roboto"/>
              <a:cs typeface="Roboto"/>
              <a:sym typeface="Roboto"/>
            </a:endParaRPr>
          </a:p>
        </p:txBody>
      </p:sp>
      <p:sp>
        <p:nvSpPr>
          <p:cNvPr id="453" name="Google Shape;453;p63"/>
          <p:cNvSpPr/>
          <p:nvPr/>
        </p:nvSpPr>
        <p:spPr>
          <a:xfrm>
            <a:off x="4967150" y="2046675"/>
            <a:ext cx="1461900" cy="1247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Personas usando Paraguas</a:t>
            </a:r>
            <a:endParaRPr/>
          </a:p>
        </p:txBody>
      </p:sp>
      <p:sp>
        <p:nvSpPr>
          <p:cNvPr id="454" name="Google Shape;454;p63"/>
          <p:cNvSpPr txBox="1"/>
          <p:nvPr/>
        </p:nvSpPr>
        <p:spPr>
          <a:xfrm>
            <a:off x="5047400" y="1721675"/>
            <a:ext cx="15726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 OBSERVA</a:t>
            </a:r>
            <a:endParaRPr>
              <a:latin typeface="Roboto"/>
              <a:ea typeface="Roboto"/>
              <a:cs typeface="Roboto"/>
              <a:sym typeface="Roboto"/>
            </a:endParaRPr>
          </a:p>
        </p:txBody>
      </p:sp>
      <p:sp>
        <p:nvSpPr>
          <p:cNvPr id="455" name="Google Shape;455;p63"/>
          <p:cNvSpPr txBox="1"/>
          <p:nvPr/>
        </p:nvSpPr>
        <p:spPr>
          <a:xfrm>
            <a:off x="7430550" y="1709675"/>
            <a:ext cx="12759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PREDICCIÓN</a:t>
            </a:r>
            <a:endParaRPr>
              <a:latin typeface="Roboto"/>
              <a:ea typeface="Roboto"/>
              <a:cs typeface="Roboto"/>
              <a:sym typeface="Roboto"/>
            </a:endParaRPr>
          </a:p>
        </p:txBody>
      </p:sp>
      <p:sp>
        <p:nvSpPr>
          <p:cNvPr id="456" name="Google Shape;456;p63"/>
          <p:cNvSpPr/>
          <p:nvPr/>
        </p:nvSpPr>
        <p:spPr>
          <a:xfrm>
            <a:off x="7430550" y="2153025"/>
            <a:ext cx="1572600" cy="103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Esta lloviendo</a:t>
            </a:r>
            <a:endParaRPr/>
          </a:p>
        </p:txBody>
      </p:sp>
      <p:cxnSp>
        <p:nvCxnSpPr>
          <p:cNvPr id="457" name="Google Shape;457;p63"/>
          <p:cNvCxnSpPr>
            <a:stCxn id="453" idx="6"/>
            <a:endCxn id="456" idx="2"/>
          </p:cNvCxnSpPr>
          <p:nvPr/>
        </p:nvCxnSpPr>
        <p:spPr>
          <a:xfrm>
            <a:off x="6429050" y="2670525"/>
            <a:ext cx="1001400" cy="0"/>
          </a:xfrm>
          <a:prstGeom prst="straightConnector1">
            <a:avLst/>
          </a:prstGeom>
          <a:noFill/>
          <a:ln cap="flat" cmpd="sng" w="19050">
            <a:solidFill>
              <a:srgbClr val="FF0000"/>
            </a:solidFill>
            <a:prstDash val="solid"/>
            <a:round/>
            <a:headEnd len="med" w="med" type="none"/>
            <a:tailEnd len="med" w="med" type="triangle"/>
          </a:ln>
        </p:spPr>
      </p:cxnSp>
      <p:cxnSp>
        <p:nvCxnSpPr>
          <p:cNvPr id="458" name="Google Shape;458;p63"/>
          <p:cNvCxnSpPr/>
          <p:nvPr/>
        </p:nvCxnSpPr>
        <p:spPr>
          <a:xfrm>
            <a:off x="6268500" y="1900150"/>
            <a:ext cx="10014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4"/>
          <p:cNvSpPr txBox="1"/>
          <p:nvPr>
            <p:ph type="title"/>
          </p:nvPr>
        </p:nvSpPr>
        <p:spPr>
          <a:xfrm>
            <a:off x="0" y="1658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600">
                <a:latin typeface="Droid Serif"/>
                <a:ea typeface="Droid Serif"/>
                <a:cs typeface="Droid Serif"/>
                <a:sym typeface="Droid Serif"/>
              </a:rPr>
              <a:t>Statistical Learning</a:t>
            </a:r>
            <a:endParaRPr sz="5600">
              <a:latin typeface="Droid Serif"/>
              <a:ea typeface="Droid Serif"/>
              <a:cs typeface="Droid Serif"/>
              <a:sym typeface="Droid Serif"/>
            </a:endParaRPr>
          </a:p>
        </p:txBody>
      </p:sp>
      <p:sp>
        <p:nvSpPr>
          <p:cNvPr id="464" name="Google Shape;464;p64"/>
          <p:cNvSpPr txBox="1"/>
          <p:nvPr/>
        </p:nvSpPr>
        <p:spPr>
          <a:xfrm>
            <a:off x="689200" y="1358175"/>
            <a:ext cx="7077300" cy="1729200"/>
          </a:xfrm>
          <a:prstGeom prst="rect">
            <a:avLst/>
          </a:prstGeom>
          <a:noFill/>
          <a:ln cap="flat" cmpd="sng" w="2857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Droid Serif"/>
                <a:ea typeface="Droid Serif"/>
                <a:cs typeface="Droid Serif"/>
                <a:sym typeface="Droid Serif"/>
              </a:rPr>
              <a:t>Introducción al Problema</a:t>
            </a:r>
            <a:endParaRPr u="sng">
              <a:latin typeface="Droid Serif"/>
              <a:ea typeface="Droid Serif"/>
              <a:cs typeface="Droid Serif"/>
              <a:sym typeface="Droid Serif"/>
            </a:endParaRPr>
          </a:p>
        </p:txBody>
      </p:sp>
      <p:sp>
        <p:nvSpPr>
          <p:cNvPr id="470" name="Google Shape;470;p65"/>
          <p:cNvSpPr txBox="1"/>
          <p:nvPr>
            <p:ph idx="1" type="body"/>
          </p:nvPr>
        </p:nvSpPr>
        <p:spPr>
          <a:xfrm>
            <a:off x="311700" y="11865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Droid Serif"/>
                <a:ea typeface="Droid Serif"/>
                <a:cs typeface="Droid Serif"/>
                <a:sym typeface="Droid Serif"/>
              </a:rPr>
              <a:t>Asumimos que existe una </a:t>
            </a:r>
            <a:r>
              <a:rPr lang="en">
                <a:solidFill>
                  <a:srgbClr val="FF0000"/>
                </a:solidFill>
                <a:latin typeface="Droid Serif"/>
                <a:ea typeface="Droid Serif"/>
                <a:cs typeface="Droid Serif"/>
                <a:sym typeface="Droid Serif"/>
              </a:rPr>
              <a:t>relación</a:t>
            </a:r>
            <a:r>
              <a:rPr lang="en">
                <a:solidFill>
                  <a:srgbClr val="000000"/>
                </a:solidFill>
                <a:latin typeface="Droid Serif"/>
                <a:ea typeface="Droid Serif"/>
                <a:cs typeface="Droid Serif"/>
                <a:sym typeface="Droid Serif"/>
              </a:rPr>
              <a:t> entre  Y e X, en forma general:</a:t>
            </a:r>
            <a:endParaRPr>
              <a:solidFill>
                <a:srgbClr val="000000"/>
              </a:solidFill>
              <a:latin typeface="Droid Serif"/>
              <a:ea typeface="Droid Serif"/>
              <a:cs typeface="Droid Serif"/>
              <a:sym typeface="Droid Serif"/>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solidFill>
                  <a:srgbClr val="000000"/>
                </a:solidFill>
                <a:latin typeface="Droid Serif"/>
                <a:ea typeface="Droid Serif"/>
                <a:cs typeface="Droid Serif"/>
                <a:sym typeface="Droid Serif"/>
              </a:rPr>
              <a:t>El objetivo es encontrar la mejor </a:t>
            </a:r>
            <a:r>
              <a:rPr lang="en">
                <a:solidFill>
                  <a:srgbClr val="FF0000"/>
                </a:solidFill>
                <a:latin typeface="Droid Serif"/>
                <a:ea typeface="Droid Serif"/>
                <a:cs typeface="Droid Serif"/>
                <a:sym typeface="Droid Serif"/>
              </a:rPr>
              <a:t>estimación</a:t>
            </a:r>
            <a:r>
              <a:rPr lang="en">
                <a:solidFill>
                  <a:srgbClr val="000000"/>
                </a:solidFill>
                <a:latin typeface="Droid Serif"/>
                <a:ea typeface="Droid Serif"/>
                <a:cs typeface="Droid Serif"/>
                <a:sym typeface="Droid Serif"/>
              </a:rPr>
              <a:t> posible:</a:t>
            </a:r>
            <a:endParaRPr>
              <a:solidFill>
                <a:srgbClr val="000000"/>
              </a:solidFill>
              <a:latin typeface="Droid Serif"/>
              <a:ea typeface="Droid Serif"/>
              <a:cs typeface="Droid Serif"/>
              <a:sym typeface="Droid Serif"/>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71" name="Google Shape;471;p65"/>
          <p:cNvPicPr preferRelativeResize="0"/>
          <p:nvPr/>
        </p:nvPicPr>
        <p:blipFill>
          <a:blip r:embed="rId3">
            <a:alphaModFix/>
          </a:blip>
          <a:stretch>
            <a:fillRect/>
          </a:stretch>
        </p:blipFill>
        <p:spPr>
          <a:xfrm>
            <a:off x="1479429" y="1703900"/>
            <a:ext cx="4147350" cy="1020875"/>
          </a:xfrm>
          <a:prstGeom prst="rect">
            <a:avLst/>
          </a:prstGeom>
          <a:noFill/>
          <a:ln>
            <a:noFill/>
          </a:ln>
        </p:spPr>
      </p:pic>
      <p:pic>
        <p:nvPicPr>
          <p:cNvPr id="472" name="Google Shape;472;p65"/>
          <p:cNvPicPr preferRelativeResize="0"/>
          <p:nvPr/>
        </p:nvPicPr>
        <p:blipFill>
          <a:blip r:embed="rId4">
            <a:alphaModFix/>
          </a:blip>
          <a:stretch>
            <a:fillRect/>
          </a:stretch>
        </p:blipFill>
        <p:spPr>
          <a:xfrm>
            <a:off x="2439425" y="3370175"/>
            <a:ext cx="2901974" cy="963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6"/>
          <p:cNvSpPr txBox="1"/>
          <p:nvPr>
            <p:ph type="title"/>
          </p:nvPr>
        </p:nvSpPr>
        <p:spPr>
          <a:xfrm>
            <a:off x="311700" y="135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u="sng">
                <a:latin typeface="Droid Serif"/>
                <a:ea typeface="Droid Serif"/>
                <a:cs typeface="Droid Serif"/>
                <a:sym typeface="Droid Serif"/>
              </a:rPr>
              <a:t>Error Reducible y no Reducible </a:t>
            </a:r>
            <a:endParaRPr sz="2700" u="sng">
              <a:latin typeface="Droid Serif"/>
              <a:ea typeface="Droid Serif"/>
              <a:cs typeface="Droid Serif"/>
              <a:sym typeface="Droid Serif"/>
            </a:endParaRPr>
          </a:p>
          <a:p>
            <a:pPr indent="0" lvl="0" marL="0" rtl="0" algn="ctr">
              <a:spcBef>
                <a:spcPts val="0"/>
              </a:spcBef>
              <a:spcAft>
                <a:spcPts val="0"/>
              </a:spcAft>
              <a:buNone/>
            </a:pPr>
            <a:r>
              <a:t/>
            </a:r>
            <a:endParaRPr/>
          </a:p>
        </p:txBody>
      </p:sp>
      <p:pic>
        <p:nvPicPr>
          <p:cNvPr id="478" name="Google Shape;478;p66"/>
          <p:cNvPicPr preferRelativeResize="0"/>
          <p:nvPr/>
        </p:nvPicPr>
        <p:blipFill>
          <a:blip r:embed="rId3">
            <a:alphaModFix/>
          </a:blip>
          <a:stretch>
            <a:fillRect/>
          </a:stretch>
        </p:blipFill>
        <p:spPr>
          <a:xfrm>
            <a:off x="754575" y="1264151"/>
            <a:ext cx="7634851" cy="1687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Droid Serif"/>
                <a:ea typeface="Droid Serif"/>
                <a:cs typeface="Droid Serif"/>
                <a:sym typeface="Droid Serif"/>
              </a:rPr>
              <a:t>Varianza vs Bias Trade off</a:t>
            </a:r>
            <a:endParaRPr u="sng">
              <a:latin typeface="Droid Serif"/>
              <a:ea typeface="Droid Serif"/>
              <a:cs typeface="Droid Serif"/>
              <a:sym typeface="Droid Serif"/>
            </a:endParaRPr>
          </a:p>
        </p:txBody>
      </p:sp>
      <p:pic>
        <p:nvPicPr>
          <p:cNvPr id="484" name="Google Shape;484;p67"/>
          <p:cNvPicPr preferRelativeResize="0"/>
          <p:nvPr/>
        </p:nvPicPr>
        <p:blipFill>
          <a:blip r:embed="rId3">
            <a:alphaModFix/>
          </a:blip>
          <a:stretch>
            <a:fillRect/>
          </a:stretch>
        </p:blipFill>
        <p:spPr>
          <a:xfrm>
            <a:off x="530325" y="1017725"/>
            <a:ext cx="7587526" cy="1045275"/>
          </a:xfrm>
          <a:prstGeom prst="rect">
            <a:avLst/>
          </a:prstGeom>
          <a:noFill/>
          <a:ln>
            <a:noFill/>
          </a:ln>
        </p:spPr>
      </p:pic>
      <p:pic>
        <p:nvPicPr>
          <p:cNvPr id="485" name="Google Shape;485;p67"/>
          <p:cNvPicPr preferRelativeResize="0"/>
          <p:nvPr/>
        </p:nvPicPr>
        <p:blipFill>
          <a:blip r:embed="rId4">
            <a:alphaModFix/>
          </a:blip>
          <a:stretch>
            <a:fillRect/>
          </a:stretch>
        </p:blipFill>
        <p:spPr>
          <a:xfrm rot="-394226">
            <a:off x="463598" y="2039920"/>
            <a:ext cx="1866578" cy="2762159"/>
          </a:xfrm>
          <a:prstGeom prst="rect">
            <a:avLst/>
          </a:prstGeom>
          <a:noFill/>
          <a:ln>
            <a:noFill/>
          </a:ln>
        </p:spPr>
      </p:pic>
      <p:pic>
        <p:nvPicPr>
          <p:cNvPr id="486" name="Google Shape;486;p67"/>
          <p:cNvPicPr preferRelativeResize="0"/>
          <p:nvPr/>
        </p:nvPicPr>
        <p:blipFill>
          <a:blip r:embed="rId5">
            <a:alphaModFix/>
          </a:blip>
          <a:stretch>
            <a:fillRect/>
          </a:stretch>
        </p:blipFill>
        <p:spPr>
          <a:xfrm rot="-4">
            <a:off x="3692051" y="2022601"/>
            <a:ext cx="1864075" cy="2651973"/>
          </a:xfrm>
          <a:prstGeom prst="rect">
            <a:avLst/>
          </a:prstGeom>
          <a:noFill/>
          <a:ln cap="flat" cmpd="sng" w="19050">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8"/>
          <p:cNvSpPr txBox="1"/>
          <p:nvPr>
            <p:ph type="title"/>
          </p:nvPr>
        </p:nvSpPr>
        <p:spPr>
          <a:xfrm>
            <a:off x="456225" y="111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latin typeface="Droid Serif"/>
                <a:ea typeface="Droid Serif"/>
                <a:cs typeface="Droid Serif"/>
                <a:sym typeface="Droid Serif"/>
              </a:rPr>
              <a:t>Varianza vs Bias Trade off</a:t>
            </a:r>
            <a:endParaRPr u="sng">
              <a:latin typeface="Droid Serif"/>
              <a:ea typeface="Droid Serif"/>
              <a:cs typeface="Droid Serif"/>
              <a:sym typeface="Droid Serif"/>
            </a:endParaRPr>
          </a:p>
          <a:p>
            <a:pPr indent="0" lvl="0" marL="0" rtl="0" algn="ctr">
              <a:spcBef>
                <a:spcPts val="0"/>
              </a:spcBef>
              <a:spcAft>
                <a:spcPts val="0"/>
              </a:spcAft>
              <a:buNone/>
            </a:pPr>
            <a:r>
              <a:t/>
            </a:r>
            <a:endParaRPr/>
          </a:p>
        </p:txBody>
      </p:sp>
      <p:pic>
        <p:nvPicPr>
          <p:cNvPr id="492" name="Google Shape;492;p68"/>
          <p:cNvPicPr preferRelativeResize="0"/>
          <p:nvPr/>
        </p:nvPicPr>
        <p:blipFill rotWithShape="1">
          <a:blip r:embed="rId3">
            <a:alphaModFix/>
          </a:blip>
          <a:srcRect b="1219" l="0" r="0" t="-1220"/>
          <a:stretch/>
        </p:blipFill>
        <p:spPr>
          <a:xfrm>
            <a:off x="0" y="948977"/>
            <a:ext cx="6202901" cy="3389976"/>
          </a:xfrm>
          <a:prstGeom prst="rect">
            <a:avLst/>
          </a:prstGeom>
          <a:noFill/>
          <a:ln>
            <a:noFill/>
          </a:ln>
        </p:spPr>
      </p:pic>
      <p:sp>
        <p:nvSpPr>
          <p:cNvPr id="493" name="Google Shape;493;p68"/>
          <p:cNvSpPr txBox="1"/>
          <p:nvPr/>
        </p:nvSpPr>
        <p:spPr>
          <a:xfrm>
            <a:off x="6348375" y="1083775"/>
            <a:ext cx="2315700" cy="8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r</a:t>
            </a:r>
            <a:r>
              <a:rPr lang="en">
                <a:solidFill>
                  <a:srgbClr val="FF0000"/>
                </a:solidFill>
              </a:rPr>
              <a:t>ojo- </a:t>
            </a:r>
            <a:r>
              <a:rPr lang="en"/>
              <a:t>&gt; validation set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B7B7B7"/>
                </a:solidFill>
              </a:rPr>
              <a:t>Gris</a:t>
            </a:r>
            <a:r>
              <a:rPr lang="en">
                <a:solidFill>
                  <a:schemeClr val="dk1"/>
                </a:solidFill>
              </a:rPr>
              <a:t> -&gt; </a:t>
            </a:r>
            <a:r>
              <a:rPr lang="en"/>
              <a:t>training set </a:t>
            </a:r>
            <a:endParaRPr/>
          </a:p>
          <a:p>
            <a:pPr indent="0" lvl="0" marL="0" rtl="0" algn="l">
              <a:spcBef>
                <a:spcPts val="0"/>
              </a:spcBef>
              <a:spcAft>
                <a:spcPts val="0"/>
              </a:spcAft>
              <a:buNone/>
            </a:pPr>
            <a:r>
              <a:t/>
            </a:r>
            <a:endParaRPr/>
          </a:p>
        </p:txBody>
      </p:sp>
      <p:sp>
        <p:nvSpPr>
          <p:cNvPr id="494" name="Google Shape;494;p68"/>
          <p:cNvSpPr/>
          <p:nvPr/>
        </p:nvSpPr>
        <p:spPr>
          <a:xfrm>
            <a:off x="6603525" y="2415800"/>
            <a:ext cx="1805400" cy="13641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Siempre podemos obtener bajo B</a:t>
            </a:r>
            <a:r>
              <a:rPr lang="en"/>
              <a:t>ias a costo de Mayor </a:t>
            </a:r>
            <a:r>
              <a:rPr lang="en"/>
              <a:t>Varianza</a:t>
            </a:r>
            <a:endParaRPr/>
          </a:p>
        </p:txBody>
      </p:sp>
      <p:sp>
        <p:nvSpPr>
          <p:cNvPr id="495" name="Google Shape;495;p68"/>
          <p:cNvSpPr/>
          <p:nvPr/>
        </p:nvSpPr>
        <p:spPr>
          <a:xfrm>
            <a:off x="6170750" y="1107850"/>
            <a:ext cx="2166600" cy="117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Objetivo de ML</a:t>
            </a:r>
            <a:endParaRPr b="1"/>
          </a:p>
        </p:txBody>
      </p:sp>
      <p:sp>
        <p:nvSpPr>
          <p:cNvPr id="501" name="Google Shape;501;p69"/>
          <p:cNvSpPr txBox="1"/>
          <p:nvPr>
            <p:ph idx="1" type="body"/>
          </p:nvPr>
        </p:nvSpPr>
        <p:spPr>
          <a:xfrm>
            <a:off x="311700" y="1229875"/>
            <a:ext cx="3323400" cy="51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EL objetivo es </a:t>
            </a:r>
            <a:r>
              <a:rPr b="1" lang="en" u="sng"/>
              <a:t>Generalizar  </a:t>
            </a:r>
            <a:endParaRPr b="1" u="sng"/>
          </a:p>
        </p:txBody>
      </p:sp>
      <p:cxnSp>
        <p:nvCxnSpPr>
          <p:cNvPr id="502" name="Google Shape;502;p69"/>
          <p:cNvCxnSpPr>
            <a:stCxn id="501" idx="3"/>
          </p:cNvCxnSpPr>
          <p:nvPr/>
        </p:nvCxnSpPr>
        <p:spPr>
          <a:xfrm>
            <a:off x="3635100" y="1489825"/>
            <a:ext cx="1974000" cy="1519800"/>
          </a:xfrm>
          <a:prstGeom prst="bentConnector3">
            <a:avLst>
              <a:gd fmla="val 50000" name="adj1"/>
            </a:avLst>
          </a:prstGeom>
          <a:noFill/>
          <a:ln cap="flat" cmpd="sng" w="28575">
            <a:solidFill>
              <a:srgbClr val="073763"/>
            </a:solidFill>
            <a:prstDash val="dot"/>
            <a:round/>
            <a:headEnd len="med" w="med" type="none"/>
            <a:tailEnd len="med" w="med" type="triangle"/>
          </a:ln>
        </p:spPr>
      </p:cxnSp>
      <p:sp>
        <p:nvSpPr>
          <p:cNvPr id="503" name="Google Shape;503;p69"/>
          <p:cNvSpPr/>
          <p:nvPr/>
        </p:nvSpPr>
        <p:spPr>
          <a:xfrm>
            <a:off x="6098525" y="2443825"/>
            <a:ext cx="2575800" cy="12117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9"/>
          <p:cNvSpPr txBox="1"/>
          <p:nvPr/>
        </p:nvSpPr>
        <p:spPr>
          <a:xfrm>
            <a:off x="6347275" y="2640475"/>
            <a:ext cx="20142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Importa </a:t>
            </a:r>
            <a:r>
              <a:rPr lang="en">
                <a:latin typeface="Roboto"/>
                <a:ea typeface="Roboto"/>
                <a:cs typeface="Roboto"/>
                <a:sym typeface="Roboto"/>
              </a:rPr>
              <a:t>cómo</a:t>
            </a:r>
            <a:r>
              <a:rPr lang="en">
                <a:latin typeface="Roboto"/>
                <a:ea typeface="Roboto"/>
                <a:cs typeface="Roboto"/>
                <a:sym typeface="Roboto"/>
              </a:rPr>
              <a:t> le va al modelo con datos que nunca </a:t>
            </a:r>
            <a:r>
              <a:rPr lang="en">
                <a:latin typeface="Roboto"/>
                <a:ea typeface="Roboto"/>
                <a:cs typeface="Roboto"/>
                <a:sym typeface="Roboto"/>
              </a:rPr>
              <a:t>vio</a:t>
            </a:r>
            <a:endParaRPr>
              <a:latin typeface="Roboto"/>
              <a:ea typeface="Roboto"/>
              <a:cs typeface="Roboto"/>
              <a:sym typeface="Roboto"/>
            </a:endParaRPr>
          </a:p>
        </p:txBody>
      </p:sp>
      <p:pic>
        <p:nvPicPr>
          <p:cNvPr id="505" name="Google Shape;505;p69"/>
          <p:cNvPicPr preferRelativeResize="0"/>
          <p:nvPr/>
        </p:nvPicPr>
        <p:blipFill>
          <a:blip r:embed="rId3">
            <a:alphaModFix/>
          </a:blip>
          <a:stretch>
            <a:fillRect/>
          </a:stretch>
        </p:blipFill>
        <p:spPr>
          <a:xfrm>
            <a:off x="0" y="2250725"/>
            <a:ext cx="4378369" cy="2274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Comparación de aprendizaje</a:t>
            </a:r>
            <a:endParaRPr/>
          </a:p>
        </p:txBody>
      </p:sp>
      <p:pic>
        <p:nvPicPr>
          <p:cNvPr id="511" name="Google Shape;511;p70"/>
          <p:cNvPicPr preferRelativeResize="0"/>
          <p:nvPr/>
        </p:nvPicPr>
        <p:blipFill>
          <a:blip r:embed="rId3">
            <a:alphaModFix/>
          </a:blip>
          <a:stretch>
            <a:fillRect/>
          </a:stretch>
        </p:blipFill>
        <p:spPr>
          <a:xfrm>
            <a:off x="471075" y="1465650"/>
            <a:ext cx="2229230" cy="1483450"/>
          </a:xfrm>
          <a:prstGeom prst="rect">
            <a:avLst/>
          </a:prstGeom>
          <a:noFill/>
          <a:ln>
            <a:noFill/>
          </a:ln>
        </p:spPr>
      </p:pic>
      <p:pic>
        <p:nvPicPr>
          <p:cNvPr id="512" name="Google Shape;512;p70"/>
          <p:cNvPicPr preferRelativeResize="0"/>
          <p:nvPr/>
        </p:nvPicPr>
        <p:blipFill>
          <a:blip r:embed="rId4">
            <a:alphaModFix/>
          </a:blip>
          <a:stretch>
            <a:fillRect/>
          </a:stretch>
        </p:blipFill>
        <p:spPr>
          <a:xfrm>
            <a:off x="6443698" y="1448200"/>
            <a:ext cx="2024476" cy="1518350"/>
          </a:xfrm>
          <a:prstGeom prst="rect">
            <a:avLst/>
          </a:prstGeom>
          <a:noFill/>
          <a:ln>
            <a:noFill/>
          </a:ln>
        </p:spPr>
      </p:pic>
      <p:sp>
        <p:nvSpPr>
          <p:cNvPr id="513" name="Google Shape;513;p70"/>
          <p:cNvSpPr txBox="1"/>
          <p:nvPr/>
        </p:nvSpPr>
        <p:spPr>
          <a:xfrm>
            <a:off x="311700" y="2999200"/>
            <a:ext cx="26349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El que estudia </a:t>
            </a:r>
            <a:r>
              <a:rPr b="1" lang="en">
                <a:latin typeface="Roboto"/>
                <a:ea typeface="Roboto"/>
                <a:cs typeface="Roboto"/>
                <a:sym typeface="Roboto"/>
              </a:rPr>
              <a:t>de Memoria</a:t>
            </a:r>
            <a:endParaRPr b="1">
              <a:latin typeface="Roboto"/>
              <a:ea typeface="Roboto"/>
              <a:cs typeface="Roboto"/>
              <a:sym typeface="Roboto"/>
            </a:endParaRPr>
          </a:p>
        </p:txBody>
      </p:sp>
      <p:sp>
        <p:nvSpPr>
          <p:cNvPr id="514" name="Google Shape;514;p70"/>
          <p:cNvSpPr txBox="1"/>
          <p:nvPr/>
        </p:nvSpPr>
        <p:spPr>
          <a:xfrm>
            <a:off x="6573025" y="2999200"/>
            <a:ext cx="19902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El que</a:t>
            </a:r>
            <a:r>
              <a:rPr b="1" lang="en">
                <a:latin typeface="Roboto"/>
                <a:ea typeface="Roboto"/>
                <a:cs typeface="Roboto"/>
                <a:sym typeface="Roboto"/>
              </a:rPr>
              <a:t> estudia poco</a:t>
            </a:r>
            <a:endParaRPr b="1">
              <a:latin typeface="Roboto"/>
              <a:ea typeface="Roboto"/>
              <a:cs typeface="Roboto"/>
              <a:sym typeface="Roboto"/>
            </a:endParaRPr>
          </a:p>
        </p:txBody>
      </p:sp>
      <p:pic>
        <p:nvPicPr>
          <p:cNvPr id="515" name="Google Shape;515;p70"/>
          <p:cNvPicPr preferRelativeResize="0"/>
          <p:nvPr/>
        </p:nvPicPr>
        <p:blipFill>
          <a:blip r:embed="rId5">
            <a:alphaModFix/>
          </a:blip>
          <a:stretch>
            <a:fillRect/>
          </a:stretch>
        </p:blipFill>
        <p:spPr>
          <a:xfrm>
            <a:off x="3812825" y="1448200"/>
            <a:ext cx="1518350" cy="1518350"/>
          </a:xfrm>
          <a:prstGeom prst="rect">
            <a:avLst/>
          </a:prstGeom>
          <a:noFill/>
          <a:ln>
            <a:noFill/>
          </a:ln>
        </p:spPr>
      </p:pic>
      <p:sp>
        <p:nvSpPr>
          <p:cNvPr id="516" name="Google Shape;516;p70"/>
          <p:cNvSpPr txBox="1"/>
          <p:nvPr/>
        </p:nvSpPr>
        <p:spPr>
          <a:xfrm>
            <a:off x="3882150" y="3083300"/>
            <a:ext cx="15183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El que </a:t>
            </a:r>
            <a:r>
              <a:rPr b="1" lang="en">
                <a:latin typeface="Roboto"/>
                <a:ea typeface="Roboto"/>
                <a:cs typeface="Roboto"/>
                <a:sym typeface="Roboto"/>
              </a:rPr>
              <a:t>aprende </a:t>
            </a:r>
            <a:endParaRPr b="1">
              <a:latin typeface="Roboto"/>
              <a:ea typeface="Roboto"/>
              <a:cs typeface="Roboto"/>
              <a:sym typeface="Roboto"/>
            </a:endParaRPr>
          </a:p>
        </p:txBody>
      </p:sp>
      <p:sp>
        <p:nvSpPr>
          <p:cNvPr id="517" name="Google Shape;517;p70"/>
          <p:cNvSpPr txBox="1"/>
          <p:nvPr/>
        </p:nvSpPr>
        <p:spPr>
          <a:xfrm>
            <a:off x="203750" y="4034175"/>
            <a:ext cx="2093700" cy="52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Pensar en la </a:t>
            </a:r>
            <a:r>
              <a:rPr lang="en">
                <a:latin typeface="Roboto"/>
                <a:ea typeface="Roboto"/>
                <a:cs typeface="Roboto"/>
                <a:sym typeface="Roboto"/>
              </a:rPr>
              <a:t>situación</a:t>
            </a:r>
            <a:r>
              <a:rPr lang="en">
                <a:latin typeface="Roboto"/>
                <a:ea typeface="Roboto"/>
                <a:cs typeface="Roboto"/>
                <a:sym typeface="Roboto"/>
              </a:rPr>
              <a:t> de examen vs Vida Real</a:t>
            </a:r>
            <a:endParaRPr>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Validación </a:t>
            </a:r>
            <a:r>
              <a:rPr lang="en"/>
              <a:t>Cruzada</a:t>
            </a:r>
            <a:endParaRPr/>
          </a:p>
        </p:txBody>
      </p:sp>
      <p:sp>
        <p:nvSpPr>
          <p:cNvPr id="523" name="Google Shape;523;p71"/>
          <p:cNvSpPr txBox="1"/>
          <p:nvPr>
            <p:ph idx="1" type="body"/>
          </p:nvPr>
        </p:nvSpPr>
        <p:spPr>
          <a:xfrm>
            <a:off x="223425" y="1189775"/>
            <a:ext cx="8520600" cy="4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Permite obtener una estimación Insesgada del Error fuera de la muestra</a:t>
            </a:r>
            <a:endParaRPr/>
          </a:p>
        </p:txBody>
      </p:sp>
      <p:pic>
        <p:nvPicPr>
          <p:cNvPr id="524" name="Google Shape;524;p71"/>
          <p:cNvPicPr preferRelativeResize="0"/>
          <p:nvPr/>
        </p:nvPicPr>
        <p:blipFill>
          <a:blip r:embed="rId3">
            <a:alphaModFix/>
          </a:blip>
          <a:stretch>
            <a:fillRect/>
          </a:stretch>
        </p:blipFill>
        <p:spPr>
          <a:xfrm>
            <a:off x="223425" y="2086725"/>
            <a:ext cx="8839199" cy="16373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0" y="0"/>
            <a:ext cx="6587374" cy="48991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Validación Cruzada + Test Set</a:t>
            </a:r>
            <a:endParaRPr/>
          </a:p>
        </p:txBody>
      </p:sp>
      <p:pic>
        <p:nvPicPr>
          <p:cNvPr id="530" name="Google Shape;530;p72"/>
          <p:cNvPicPr preferRelativeResize="0"/>
          <p:nvPr/>
        </p:nvPicPr>
        <p:blipFill>
          <a:blip r:embed="rId3">
            <a:alphaModFix/>
          </a:blip>
          <a:stretch>
            <a:fillRect/>
          </a:stretch>
        </p:blipFill>
        <p:spPr>
          <a:xfrm>
            <a:off x="609750" y="1103250"/>
            <a:ext cx="4710425" cy="3286000"/>
          </a:xfrm>
          <a:prstGeom prst="rect">
            <a:avLst/>
          </a:prstGeom>
          <a:noFill/>
          <a:ln>
            <a:noFill/>
          </a:ln>
        </p:spPr>
      </p:pic>
      <p:sp>
        <p:nvSpPr>
          <p:cNvPr id="531" name="Google Shape;531;p72"/>
          <p:cNvSpPr/>
          <p:nvPr/>
        </p:nvSpPr>
        <p:spPr>
          <a:xfrm>
            <a:off x="5841775" y="1701650"/>
            <a:ext cx="2471400" cy="9870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El test Set es al final, cuando no hacemos más cambios</a:t>
            </a:r>
            <a:endParaRPr>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Validación Cruzada : Sklearn - Reg. Lineal</a:t>
            </a:r>
            <a:endParaRPr/>
          </a:p>
        </p:txBody>
      </p:sp>
      <p:pic>
        <p:nvPicPr>
          <p:cNvPr id="537" name="Google Shape;537;p73"/>
          <p:cNvPicPr preferRelativeResize="0"/>
          <p:nvPr/>
        </p:nvPicPr>
        <p:blipFill>
          <a:blip r:embed="rId3">
            <a:alphaModFix/>
          </a:blip>
          <a:stretch>
            <a:fillRect/>
          </a:stretch>
        </p:blipFill>
        <p:spPr>
          <a:xfrm>
            <a:off x="224625" y="1900375"/>
            <a:ext cx="4848225" cy="323850"/>
          </a:xfrm>
          <a:prstGeom prst="rect">
            <a:avLst/>
          </a:prstGeom>
          <a:noFill/>
          <a:ln>
            <a:noFill/>
          </a:ln>
        </p:spPr>
      </p:pic>
      <p:sp>
        <p:nvSpPr>
          <p:cNvPr id="538" name="Google Shape;538;p73"/>
          <p:cNvSpPr txBox="1"/>
          <p:nvPr/>
        </p:nvSpPr>
        <p:spPr>
          <a:xfrm>
            <a:off x="311700" y="1517100"/>
            <a:ext cx="3000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oboto"/>
                <a:ea typeface="Roboto"/>
                <a:cs typeface="Roboto"/>
                <a:sym typeface="Roboto"/>
              </a:rPr>
              <a:t>Separación en  Train y Test</a:t>
            </a:r>
            <a:endParaRPr b="1" u="sng">
              <a:latin typeface="Roboto"/>
              <a:ea typeface="Roboto"/>
              <a:cs typeface="Roboto"/>
              <a:sym typeface="Roboto"/>
            </a:endParaRPr>
          </a:p>
        </p:txBody>
      </p:sp>
      <p:sp>
        <p:nvSpPr>
          <p:cNvPr id="539" name="Google Shape;539;p73"/>
          <p:cNvSpPr txBox="1"/>
          <p:nvPr/>
        </p:nvSpPr>
        <p:spPr>
          <a:xfrm>
            <a:off x="311700" y="2672575"/>
            <a:ext cx="21987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oboto"/>
                <a:ea typeface="Roboto"/>
                <a:cs typeface="Roboto"/>
                <a:sym typeface="Roboto"/>
              </a:rPr>
              <a:t>Validación Cruzada: </a:t>
            </a:r>
            <a:endParaRPr b="1" u="sng">
              <a:latin typeface="Roboto"/>
              <a:ea typeface="Roboto"/>
              <a:cs typeface="Roboto"/>
              <a:sym typeface="Roboto"/>
            </a:endParaRPr>
          </a:p>
          <a:p>
            <a:pPr indent="0" lvl="0" marL="0" rtl="0" algn="l">
              <a:spcBef>
                <a:spcPts val="0"/>
              </a:spcBef>
              <a:spcAft>
                <a:spcPts val="0"/>
              </a:spcAft>
              <a:buNone/>
            </a:pPr>
            <a:r>
              <a:t/>
            </a:r>
            <a:endParaRPr b="1" u="sng">
              <a:latin typeface="Roboto"/>
              <a:ea typeface="Roboto"/>
              <a:cs typeface="Roboto"/>
              <a:sym typeface="Roboto"/>
            </a:endParaRPr>
          </a:p>
        </p:txBody>
      </p:sp>
      <p:pic>
        <p:nvPicPr>
          <p:cNvPr id="540" name="Google Shape;540;p73"/>
          <p:cNvPicPr preferRelativeResize="0"/>
          <p:nvPr/>
        </p:nvPicPr>
        <p:blipFill>
          <a:blip r:embed="rId4">
            <a:alphaModFix/>
          </a:blip>
          <a:stretch>
            <a:fillRect/>
          </a:stretch>
        </p:blipFill>
        <p:spPr>
          <a:xfrm>
            <a:off x="278625" y="3106800"/>
            <a:ext cx="3067050" cy="3524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t>
            </a:r>
            <a:r>
              <a:rPr lang="en"/>
              <a:t> nearest neighbors</a:t>
            </a:r>
            <a:endParaRPr/>
          </a:p>
        </p:txBody>
      </p:sp>
      <p:sp>
        <p:nvSpPr>
          <p:cNvPr id="546" name="Google Shape;546;p7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Algoritmo de </a:t>
            </a:r>
            <a:r>
              <a:rPr b="1" lang="en"/>
              <a:t>Clasificación </a:t>
            </a:r>
            <a:endParaRPr b="1"/>
          </a:p>
          <a:p>
            <a:pPr indent="0" lvl="0" marL="0" rtl="0" algn="l">
              <a:spcBef>
                <a:spcPts val="1600"/>
              </a:spcBef>
              <a:spcAft>
                <a:spcPts val="0"/>
              </a:spcAft>
              <a:buNone/>
            </a:pPr>
            <a:r>
              <a:rPr lang="en"/>
              <a:t>Se eligen las </a:t>
            </a:r>
            <a:r>
              <a:rPr b="1" lang="en"/>
              <a:t>k </a:t>
            </a:r>
            <a:r>
              <a:rPr lang="en"/>
              <a:t>observaciones más cercanas y se las hace votar. </a:t>
            </a:r>
            <a:endParaRPr/>
          </a:p>
          <a:p>
            <a:pPr indent="0" lvl="0" marL="0" rtl="0" algn="l">
              <a:spcBef>
                <a:spcPts val="1600"/>
              </a:spcBef>
              <a:spcAft>
                <a:spcPts val="1600"/>
              </a:spcAft>
              <a:buNone/>
            </a:pPr>
            <a:r>
              <a:rPr lang="en" sz="1100" u="sng">
                <a:solidFill>
                  <a:schemeClr val="hlink"/>
                </a:solidFill>
                <a:latin typeface="Arial"/>
                <a:ea typeface="Arial"/>
                <a:cs typeface="Arial"/>
                <a:sym typeface="Arial"/>
                <a:hlinkClick r:id="rId3"/>
              </a:rPr>
              <a:t>http://vision.stanford.edu/teaching/cs231n-demos/knn/</a:t>
            </a:r>
            <a:endParaRPr/>
          </a:p>
        </p:txBody>
      </p:sp>
      <p:pic>
        <p:nvPicPr>
          <p:cNvPr id="547" name="Google Shape;547;p74"/>
          <p:cNvPicPr preferRelativeResize="0"/>
          <p:nvPr/>
        </p:nvPicPr>
        <p:blipFill>
          <a:blip r:embed="rId4">
            <a:alphaModFix/>
          </a:blip>
          <a:stretch>
            <a:fillRect/>
          </a:stretch>
        </p:blipFill>
        <p:spPr>
          <a:xfrm>
            <a:off x="552450" y="2632388"/>
            <a:ext cx="8591550" cy="2276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5"/>
          <p:cNvSpPr txBox="1"/>
          <p:nvPr>
            <p:ph type="title"/>
          </p:nvPr>
        </p:nvSpPr>
        <p:spPr>
          <a:xfrm>
            <a:off x="311700" y="2119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 - Scikit Learn</a:t>
            </a:r>
            <a:endParaRPr/>
          </a:p>
        </p:txBody>
      </p:sp>
      <p:pic>
        <p:nvPicPr>
          <p:cNvPr id="553" name="Google Shape;553;p75"/>
          <p:cNvPicPr preferRelativeResize="0"/>
          <p:nvPr/>
        </p:nvPicPr>
        <p:blipFill>
          <a:blip r:embed="rId3">
            <a:alphaModFix/>
          </a:blip>
          <a:stretch>
            <a:fillRect/>
          </a:stretch>
        </p:blipFill>
        <p:spPr>
          <a:xfrm>
            <a:off x="170200" y="1089675"/>
            <a:ext cx="7305675" cy="2667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Importancia de escala</a:t>
            </a:r>
            <a:endParaRPr/>
          </a:p>
        </p:txBody>
      </p:sp>
      <p:pic>
        <p:nvPicPr>
          <p:cNvPr id="559" name="Google Shape;559;p76"/>
          <p:cNvPicPr preferRelativeResize="0"/>
          <p:nvPr/>
        </p:nvPicPr>
        <p:blipFill>
          <a:blip r:embed="rId3">
            <a:alphaModFix/>
          </a:blip>
          <a:stretch>
            <a:fillRect/>
          </a:stretch>
        </p:blipFill>
        <p:spPr>
          <a:xfrm>
            <a:off x="1210238" y="1017798"/>
            <a:ext cx="6723526" cy="36565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Normalizar los Datos con Scikit learn</a:t>
            </a:r>
            <a:endParaRPr/>
          </a:p>
        </p:txBody>
      </p:sp>
      <p:sp>
        <p:nvSpPr>
          <p:cNvPr id="565" name="Google Shape;565;p7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Entreno la </a:t>
            </a:r>
            <a:r>
              <a:rPr lang="en"/>
              <a:t>transformación</a:t>
            </a:r>
            <a:r>
              <a:rPr lang="en"/>
              <a:t> con el training set y luego </a:t>
            </a:r>
            <a:r>
              <a:rPr lang="en"/>
              <a:t>transformo</a:t>
            </a:r>
            <a:r>
              <a:rPr lang="en"/>
              <a:t> el test set</a:t>
            </a:r>
            <a:endParaRPr/>
          </a:p>
        </p:txBody>
      </p:sp>
      <p:pic>
        <p:nvPicPr>
          <p:cNvPr id="566" name="Google Shape;566;p77"/>
          <p:cNvPicPr preferRelativeResize="0"/>
          <p:nvPr/>
        </p:nvPicPr>
        <p:blipFill>
          <a:blip r:embed="rId3">
            <a:alphaModFix/>
          </a:blip>
          <a:stretch>
            <a:fillRect/>
          </a:stretch>
        </p:blipFill>
        <p:spPr>
          <a:xfrm>
            <a:off x="311699" y="1973600"/>
            <a:ext cx="6286699" cy="1625125"/>
          </a:xfrm>
          <a:prstGeom prst="rect">
            <a:avLst/>
          </a:prstGeom>
          <a:noFill/>
          <a:ln>
            <a:noFill/>
          </a:ln>
        </p:spPr>
      </p:pic>
      <p:pic>
        <p:nvPicPr>
          <p:cNvPr descr="Z = \frac{X - \mu}{\sigma}" id="567" name="Google Shape;567;p77" title="MathEquation,#000000"/>
          <p:cNvPicPr preferRelativeResize="0"/>
          <p:nvPr/>
        </p:nvPicPr>
        <p:blipFill>
          <a:blip r:embed="rId4">
            <a:alphaModFix/>
          </a:blip>
          <a:stretch>
            <a:fillRect/>
          </a:stretch>
        </p:blipFill>
        <p:spPr>
          <a:xfrm>
            <a:off x="6940550" y="2370100"/>
            <a:ext cx="1617834" cy="635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8"/>
          <p:cNvSpPr txBox="1"/>
          <p:nvPr>
            <p:ph type="title"/>
          </p:nvPr>
        </p:nvSpPr>
        <p:spPr>
          <a:xfrm>
            <a:off x="311700" y="502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Ven alguna Repetición ?</a:t>
            </a:r>
            <a:endParaRPr b="1" u="sng"/>
          </a:p>
        </p:txBody>
      </p:sp>
      <p:sp>
        <p:nvSpPr>
          <p:cNvPr id="573" name="Google Shape;573;p78"/>
          <p:cNvSpPr/>
          <p:nvPr/>
        </p:nvSpPr>
        <p:spPr>
          <a:xfrm>
            <a:off x="276325" y="898525"/>
            <a:ext cx="2100900" cy="1216800"/>
          </a:xfrm>
          <a:prstGeom prst="rect">
            <a:avLst/>
          </a:prstGeom>
          <a:solidFill>
            <a:schemeClr val="accent2"/>
          </a:solidFill>
          <a:ln cap="flat" cmpd="sng" w="2857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 Inicialización </a:t>
            </a:r>
            <a:endParaRPr b="1">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sc =StandarScaler()</a:t>
            </a:r>
            <a:endParaRPr>
              <a:solidFill>
                <a:srgbClr val="FFFFFF"/>
              </a:solidFill>
            </a:endParaRPr>
          </a:p>
        </p:txBody>
      </p:sp>
      <p:sp>
        <p:nvSpPr>
          <p:cNvPr id="574" name="Google Shape;574;p78"/>
          <p:cNvSpPr/>
          <p:nvPr/>
        </p:nvSpPr>
        <p:spPr>
          <a:xfrm>
            <a:off x="3697350" y="870225"/>
            <a:ext cx="1938600" cy="1216800"/>
          </a:xfrm>
          <a:prstGeom prst="rect">
            <a:avLst/>
          </a:prstGeom>
          <a:solidFill>
            <a:schemeClr val="accent2"/>
          </a:solidFill>
          <a:ln cap="flat" cmpd="sng" w="2857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Fit</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lang="en">
                <a:solidFill>
                  <a:srgbClr val="FFFFFF"/>
                </a:solidFill>
              </a:rPr>
              <a:t>sc.fit(x) </a:t>
            </a:r>
            <a:endParaRPr>
              <a:solidFill>
                <a:srgbClr val="FFFFFF"/>
              </a:solidFill>
            </a:endParaRPr>
          </a:p>
        </p:txBody>
      </p:sp>
      <p:sp>
        <p:nvSpPr>
          <p:cNvPr id="575" name="Google Shape;575;p78"/>
          <p:cNvSpPr/>
          <p:nvPr/>
        </p:nvSpPr>
        <p:spPr>
          <a:xfrm>
            <a:off x="6660225" y="870225"/>
            <a:ext cx="1938600" cy="1216800"/>
          </a:xfrm>
          <a:prstGeom prst="rect">
            <a:avLst/>
          </a:prstGeom>
          <a:solidFill>
            <a:schemeClr val="accent2"/>
          </a:solidFill>
          <a:ln cap="flat" cmpd="sng" w="2857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Opcional, Transform</a:t>
            </a:r>
            <a:endParaRPr b="1">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sc.transform(x_test)</a:t>
            </a:r>
            <a:endParaRPr>
              <a:solidFill>
                <a:srgbClr val="FFFFFF"/>
              </a:solidFill>
            </a:endParaRPr>
          </a:p>
        </p:txBody>
      </p:sp>
      <p:cxnSp>
        <p:nvCxnSpPr>
          <p:cNvPr id="576" name="Google Shape;576;p78"/>
          <p:cNvCxnSpPr>
            <a:stCxn id="573" idx="3"/>
            <a:endCxn id="574" idx="1"/>
          </p:cNvCxnSpPr>
          <p:nvPr/>
        </p:nvCxnSpPr>
        <p:spPr>
          <a:xfrm flipH="1" rot="10800000">
            <a:off x="2377225" y="1478725"/>
            <a:ext cx="1320000" cy="28200"/>
          </a:xfrm>
          <a:prstGeom prst="straightConnector1">
            <a:avLst/>
          </a:prstGeom>
          <a:noFill/>
          <a:ln cap="flat" cmpd="sng" w="28575">
            <a:solidFill>
              <a:srgbClr val="FF0000"/>
            </a:solidFill>
            <a:prstDash val="solid"/>
            <a:round/>
            <a:headEnd len="med" w="med" type="none"/>
            <a:tailEnd len="med" w="med" type="triangle"/>
          </a:ln>
        </p:spPr>
      </p:cxnSp>
      <p:cxnSp>
        <p:nvCxnSpPr>
          <p:cNvPr id="577" name="Google Shape;577;p78"/>
          <p:cNvCxnSpPr>
            <a:stCxn id="574" idx="3"/>
            <a:endCxn id="575" idx="1"/>
          </p:cNvCxnSpPr>
          <p:nvPr/>
        </p:nvCxnSpPr>
        <p:spPr>
          <a:xfrm>
            <a:off x="5635950" y="1478625"/>
            <a:ext cx="1024200" cy="0"/>
          </a:xfrm>
          <a:prstGeom prst="straightConnector1">
            <a:avLst/>
          </a:prstGeom>
          <a:noFill/>
          <a:ln cap="flat" cmpd="sng" w="28575">
            <a:solidFill>
              <a:srgbClr val="FF0000"/>
            </a:solidFill>
            <a:prstDash val="solid"/>
            <a:round/>
            <a:headEnd len="med" w="med" type="none"/>
            <a:tailEnd len="med" w="med" type="triangle"/>
          </a:ln>
        </p:spPr>
      </p:cxnSp>
      <p:pic>
        <p:nvPicPr>
          <p:cNvPr id="578" name="Google Shape;578;p78"/>
          <p:cNvPicPr preferRelativeResize="0"/>
          <p:nvPr/>
        </p:nvPicPr>
        <p:blipFill>
          <a:blip r:embed="rId3">
            <a:alphaModFix/>
          </a:blip>
          <a:stretch>
            <a:fillRect/>
          </a:stretch>
        </p:blipFill>
        <p:spPr>
          <a:xfrm>
            <a:off x="1744475" y="2529300"/>
            <a:ext cx="2335753" cy="20724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9"/>
          <p:cNvSpPr txBox="1"/>
          <p:nvPr>
            <p:ph type="title"/>
          </p:nvPr>
        </p:nvSpPr>
        <p:spPr>
          <a:xfrm>
            <a:off x="262175" y="350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Cuidado! </a:t>
            </a:r>
            <a:endParaRPr/>
          </a:p>
        </p:txBody>
      </p:sp>
      <p:sp>
        <p:nvSpPr>
          <p:cNvPr id="584" name="Google Shape;584;p7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5" name="Google Shape;585;p79"/>
          <p:cNvPicPr preferRelativeResize="0"/>
          <p:nvPr/>
        </p:nvPicPr>
        <p:blipFill>
          <a:blip r:embed="rId3">
            <a:alphaModFix/>
          </a:blip>
          <a:stretch>
            <a:fillRect/>
          </a:stretch>
        </p:blipFill>
        <p:spPr>
          <a:xfrm>
            <a:off x="205575" y="1097589"/>
            <a:ext cx="8889076" cy="3006235"/>
          </a:xfrm>
          <a:prstGeom prst="rect">
            <a:avLst/>
          </a:prstGeom>
          <a:noFill/>
          <a:ln>
            <a:noFill/>
          </a:ln>
        </p:spPr>
      </p:pic>
      <p:sp>
        <p:nvSpPr>
          <p:cNvPr id="586" name="Google Shape;586;p79"/>
          <p:cNvSpPr txBox="1"/>
          <p:nvPr/>
        </p:nvSpPr>
        <p:spPr>
          <a:xfrm>
            <a:off x="6820250" y="389125"/>
            <a:ext cx="1825500" cy="573000"/>
          </a:xfrm>
          <a:prstGeom prst="rect">
            <a:avLst/>
          </a:prstGeom>
          <a:noFill/>
          <a:ln cap="flat" cmpd="sng" w="19050">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 hagas fit en el test/validation set. </a:t>
            </a:r>
            <a:endParaRPr>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Sklearn - Pipelines</a:t>
            </a:r>
            <a:endParaRPr/>
          </a:p>
        </p:txBody>
      </p:sp>
      <p:pic>
        <p:nvPicPr>
          <p:cNvPr id="592" name="Google Shape;592;p80"/>
          <p:cNvPicPr preferRelativeResize="0"/>
          <p:nvPr/>
        </p:nvPicPr>
        <p:blipFill>
          <a:blip r:embed="rId3">
            <a:alphaModFix/>
          </a:blip>
          <a:stretch>
            <a:fillRect/>
          </a:stretch>
        </p:blipFill>
        <p:spPr>
          <a:xfrm>
            <a:off x="414175" y="2210175"/>
            <a:ext cx="8143875" cy="1504950"/>
          </a:xfrm>
          <a:prstGeom prst="rect">
            <a:avLst/>
          </a:prstGeom>
          <a:noFill/>
          <a:ln>
            <a:noFill/>
          </a:ln>
        </p:spPr>
      </p:pic>
      <p:sp>
        <p:nvSpPr>
          <p:cNvPr id="593" name="Google Shape;593;p80"/>
          <p:cNvSpPr txBox="1"/>
          <p:nvPr/>
        </p:nvSpPr>
        <p:spPr>
          <a:xfrm>
            <a:off x="474025" y="1047100"/>
            <a:ext cx="32403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Dentro de </a:t>
            </a:r>
            <a:r>
              <a:rPr b="1" i="1" lang="en">
                <a:latin typeface="Roboto"/>
                <a:ea typeface="Roboto"/>
                <a:cs typeface="Roboto"/>
                <a:sym typeface="Roboto"/>
              </a:rPr>
              <a:t>make_pipeline </a:t>
            </a:r>
            <a:r>
              <a:rPr lang="en">
                <a:latin typeface="Roboto"/>
                <a:ea typeface="Roboto"/>
                <a:cs typeface="Roboto"/>
                <a:sym typeface="Roboto"/>
              </a:rPr>
              <a:t>van las transformaciones</a:t>
            </a:r>
            <a:endParaRPr>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Sklearn</a:t>
            </a:r>
            <a:r>
              <a:rPr lang="en"/>
              <a:t> - Pipelines</a:t>
            </a:r>
            <a:endParaRPr/>
          </a:p>
        </p:txBody>
      </p:sp>
      <p:pic>
        <p:nvPicPr>
          <p:cNvPr id="599" name="Google Shape;599;p81"/>
          <p:cNvPicPr preferRelativeResize="0"/>
          <p:nvPr/>
        </p:nvPicPr>
        <p:blipFill>
          <a:blip r:embed="rId3">
            <a:alphaModFix/>
          </a:blip>
          <a:stretch>
            <a:fillRect/>
          </a:stretch>
        </p:blipFill>
        <p:spPr>
          <a:xfrm>
            <a:off x="436600" y="1175000"/>
            <a:ext cx="4878674" cy="3542625"/>
          </a:xfrm>
          <a:prstGeom prst="rect">
            <a:avLst/>
          </a:prstGeom>
          <a:noFill/>
          <a:ln>
            <a:noFill/>
          </a:ln>
        </p:spPr>
      </p:pic>
      <p:sp>
        <p:nvSpPr>
          <p:cNvPr id="600" name="Google Shape;600;p81"/>
          <p:cNvSpPr txBox="1"/>
          <p:nvPr/>
        </p:nvSpPr>
        <p:spPr>
          <a:xfrm>
            <a:off x="6470975" y="1629500"/>
            <a:ext cx="2418600" cy="1067400"/>
          </a:xfrm>
          <a:prstGeom prst="rect">
            <a:avLst/>
          </a:prstGeom>
          <a:noFill/>
          <a:ln cap="flat" cmpd="sng" w="19050">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Todos los elementos tienen que ser</a:t>
            </a:r>
            <a:r>
              <a:rPr b="1" lang="en">
                <a:latin typeface="Roboto"/>
                <a:ea typeface="Roboto"/>
                <a:cs typeface="Roboto"/>
                <a:sym typeface="Roboto"/>
              </a:rPr>
              <a:t> Transformaciones </a:t>
            </a:r>
            <a:r>
              <a:rPr lang="en">
                <a:latin typeface="Roboto"/>
                <a:ea typeface="Roboto"/>
                <a:cs typeface="Roboto"/>
                <a:sym typeface="Roboto"/>
              </a:rPr>
              <a:t>(no necesariamente el </a:t>
            </a:r>
            <a:r>
              <a:rPr lang="en">
                <a:latin typeface="Roboto"/>
                <a:ea typeface="Roboto"/>
                <a:cs typeface="Roboto"/>
                <a:sym typeface="Roboto"/>
              </a:rPr>
              <a:t>último</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0" y="0"/>
            <a:ext cx="6326824" cy="4910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Scikit-Learn  Pipelines + CrossValidation</a:t>
            </a:r>
            <a:endParaRPr/>
          </a:p>
        </p:txBody>
      </p:sp>
      <p:pic>
        <p:nvPicPr>
          <p:cNvPr id="606" name="Google Shape;606;p82"/>
          <p:cNvPicPr preferRelativeResize="0"/>
          <p:nvPr/>
        </p:nvPicPr>
        <p:blipFill>
          <a:blip r:embed="rId3">
            <a:alphaModFix/>
          </a:blip>
          <a:stretch>
            <a:fillRect/>
          </a:stretch>
        </p:blipFill>
        <p:spPr>
          <a:xfrm>
            <a:off x="367900" y="1343650"/>
            <a:ext cx="7725199" cy="2456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3"/>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Optimización del Modelo: </a:t>
            </a:r>
            <a:r>
              <a:rPr lang="en"/>
              <a:t>Hyperparameters</a:t>
            </a:r>
            <a:endParaRPr/>
          </a:p>
        </p:txBody>
      </p:sp>
      <p:sp>
        <p:nvSpPr>
          <p:cNvPr id="612" name="Google Shape;612;p83"/>
          <p:cNvSpPr txBox="1"/>
          <p:nvPr>
            <p:ph idx="1" type="body"/>
          </p:nvPr>
        </p:nvSpPr>
        <p:spPr>
          <a:xfrm>
            <a:off x="148975" y="847825"/>
            <a:ext cx="8520600" cy="55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Definimos una </a:t>
            </a:r>
            <a:r>
              <a:rPr b="1" lang="en"/>
              <a:t>lista de Parámetros</a:t>
            </a:r>
            <a:r>
              <a:rPr lang="en"/>
              <a:t> para testear </a:t>
            </a:r>
            <a:endParaRPr/>
          </a:p>
        </p:txBody>
      </p:sp>
      <p:pic>
        <p:nvPicPr>
          <p:cNvPr id="613" name="Google Shape;613;p83"/>
          <p:cNvPicPr preferRelativeResize="0"/>
          <p:nvPr/>
        </p:nvPicPr>
        <p:blipFill>
          <a:blip r:embed="rId3">
            <a:alphaModFix/>
          </a:blip>
          <a:stretch>
            <a:fillRect/>
          </a:stretch>
        </p:blipFill>
        <p:spPr>
          <a:xfrm>
            <a:off x="311700" y="1859687"/>
            <a:ext cx="8520600" cy="53518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4"/>
          <p:cNvSpPr txBox="1"/>
          <p:nvPr>
            <p:ph type="title"/>
          </p:nvPr>
        </p:nvSpPr>
        <p:spPr>
          <a:xfrm>
            <a:off x="311700" y="1553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Optimización del Modelo: Hyperparameters</a:t>
            </a:r>
            <a:endParaRPr/>
          </a:p>
          <a:p>
            <a:pPr indent="0" lvl="0" marL="0" rtl="0" algn="ctr">
              <a:spcBef>
                <a:spcPts val="0"/>
              </a:spcBef>
              <a:spcAft>
                <a:spcPts val="0"/>
              </a:spcAft>
              <a:buNone/>
            </a:pPr>
            <a:r>
              <a:t/>
            </a:r>
            <a:endParaRPr/>
          </a:p>
        </p:txBody>
      </p:sp>
      <p:pic>
        <p:nvPicPr>
          <p:cNvPr id="619" name="Google Shape;619;p84"/>
          <p:cNvPicPr preferRelativeResize="0"/>
          <p:nvPr/>
        </p:nvPicPr>
        <p:blipFill>
          <a:blip r:embed="rId3">
            <a:alphaModFix/>
          </a:blip>
          <a:stretch>
            <a:fillRect/>
          </a:stretch>
        </p:blipFill>
        <p:spPr>
          <a:xfrm>
            <a:off x="502700" y="1047250"/>
            <a:ext cx="6851699" cy="34549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5"/>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¿Cómo podemos Aplicarlo al modelo Lineal?</a:t>
            </a:r>
            <a:endParaRPr/>
          </a:p>
        </p:txBody>
      </p:sp>
      <p:sp>
        <p:nvSpPr>
          <p:cNvPr id="625" name="Google Shape;625;p85"/>
          <p:cNvSpPr txBox="1"/>
          <p:nvPr/>
        </p:nvSpPr>
        <p:spPr>
          <a:xfrm>
            <a:off x="283000" y="891450"/>
            <a:ext cx="49950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La idea es aplicar </a:t>
            </a:r>
            <a:r>
              <a:rPr b="1" lang="en">
                <a:latin typeface="Roboto"/>
                <a:ea typeface="Roboto"/>
                <a:cs typeface="Roboto"/>
                <a:sym typeface="Roboto"/>
              </a:rPr>
              <a:t>Grid Search</a:t>
            </a:r>
            <a:r>
              <a:rPr lang="en">
                <a:latin typeface="Roboto"/>
                <a:ea typeface="Roboto"/>
                <a:cs typeface="Roboto"/>
                <a:sym typeface="Roboto"/>
              </a:rPr>
              <a:t> pero  en el Modelo Lineal para elegir el mejor modelo de todos</a:t>
            </a:r>
            <a:endParaRPr>
              <a:latin typeface="Roboto"/>
              <a:ea typeface="Roboto"/>
              <a:cs typeface="Roboto"/>
              <a:sym typeface="Roboto"/>
            </a:endParaRPr>
          </a:p>
        </p:txBody>
      </p:sp>
      <p:pic>
        <p:nvPicPr>
          <p:cNvPr descr="y = \beta_0 + \beta_1 x_1 + \beta_2 x_2 + \beta_3 x_1x_2 + \beta_4 log(x_1x_2) + x_1^2 + x_2^2 &#10;" id="626" name="Google Shape;626;p85" title="MathEquation,#000000"/>
          <p:cNvPicPr preferRelativeResize="0"/>
          <p:nvPr/>
        </p:nvPicPr>
        <p:blipFill>
          <a:blip r:embed="rId3">
            <a:alphaModFix/>
          </a:blip>
          <a:stretch>
            <a:fillRect/>
          </a:stretch>
        </p:blipFill>
        <p:spPr>
          <a:xfrm>
            <a:off x="530625" y="1919775"/>
            <a:ext cx="7293050" cy="392000"/>
          </a:xfrm>
          <a:prstGeom prst="rect">
            <a:avLst/>
          </a:prstGeom>
          <a:noFill/>
          <a:ln>
            <a:noFill/>
          </a:ln>
        </p:spPr>
      </p:pic>
      <p:sp>
        <p:nvSpPr>
          <p:cNvPr id="627" name="Google Shape;627;p85"/>
          <p:cNvSpPr txBox="1"/>
          <p:nvPr/>
        </p:nvSpPr>
        <p:spPr>
          <a:xfrm>
            <a:off x="495250" y="3197875"/>
            <a:ext cx="1875000" cy="849000"/>
          </a:xfrm>
          <a:prstGeom prst="rect">
            <a:avLst/>
          </a:prstGeom>
          <a:noFill/>
          <a:ln cap="flat" cmpd="sng" w="19050">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La posibilidad de Modelos posibles es muy grande! </a:t>
            </a:r>
            <a:endParaRPr>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6"/>
          <p:cNvSpPr txBox="1"/>
          <p:nvPr>
            <p:ph type="title"/>
          </p:nvPr>
        </p:nvSpPr>
        <p:spPr>
          <a:xfrm>
            <a:off x="-848625" y="835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Variaciones del Modelo Lineal</a:t>
            </a:r>
            <a:endParaRPr/>
          </a:p>
        </p:txBody>
      </p:sp>
      <p:sp>
        <p:nvSpPr>
          <p:cNvPr id="633" name="Google Shape;633;p86"/>
          <p:cNvSpPr txBox="1"/>
          <p:nvPr/>
        </p:nvSpPr>
        <p:spPr>
          <a:xfrm>
            <a:off x="212650" y="1031950"/>
            <a:ext cx="25116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oboto"/>
                <a:ea typeface="Roboto"/>
                <a:cs typeface="Roboto"/>
                <a:sym typeface="Roboto"/>
              </a:rPr>
              <a:t>Ridge Regression</a:t>
            </a:r>
            <a:endParaRPr b="1" u="sng">
              <a:latin typeface="Roboto"/>
              <a:ea typeface="Roboto"/>
              <a:cs typeface="Roboto"/>
              <a:sym typeface="Roboto"/>
            </a:endParaRPr>
          </a:p>
        </p:txBody>
      </p:sp>
      <p:sp>
        <p:nvSpPr>
          <p:cNvPr id="634" name="Google Shape;634;p86"/>
          <p:cNvSpPr txBox="1"/>
          <p:nvPr/>
        </p:nvSpPr>
        <p:spPr>
          <a:xfrm>
            <a:off x="248025" y="2617750"/>
            <a:ext cx="18891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oboto"/>
                <a:ea typeface="Roboto"/>
                <a:cs typeface="Roboto"/>
                <a:sym typeface="Roboto"/>
              </a:rPr>
              <a:t>Lasso Regression</a:t>
            </a:r>
            <a:endParaRPr b="1" u="sng">
              <a:latin typeface="Roboto"/>
              <a:ea typeface="Roboto"/>
              <a:cs typeface="Roboto"/>
              <a:sym typeface="Roboto"/>
            </a:endParaRPr>
          </a:p>
        </p:txBody>
      </p:sp>
      <p:sp>
        <p:nvSpPr>
          <p:cNvPr id="635" name="Google Shape;635;p86"/>
          <p:cNvSpPr txBox="1"/>
          <p:nvPr/>
        </p:nvSpPr>
        <p:spPr>
          <a:xfrm>
            <a:off x="7414550" y="1662625"/>
            <a:ext cx="1393800" cy="1113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Este tipo de método se denomina </a:t>
            </a:r>
            <a:r>
              <a:rPr b="1" lang="en">
                <a:latin typeface="Roboto"/>
                <a:ea typeface="Roboto"/>
                <a:cs typeface="Roboto"/>
                <a:sym typeface="Roboto"/>
              </a:rPr>
              <a:t>Regularización</a:t>
            </a:r>
            <a:endParaRPr b="1">
              <a:latin typeface="Roboto"/>
              <a:ea typeface="Roboto"/>
              <a:cs typeface="Roboto"/>
              <a:sym typeface="Roboto"/>
            </a:endParaRPr>
          </a:p>
        </p:txBody>
      </p:sp>
      <p:cxnSp>
        <p:nvCxnSpPr>
          <p:cNvPr id="636" name="Google Shape;636;p86"/>
          <p:cNvCxnSpPr>
            <a:stCxn id="635" idx="2"/>
          </p:cNvCxnSpPr>
          <p:nvPr/>
        </p:nvCxnSpPr>
        <p:spPr>
          <a:xfrm>
            <a:off x="8111450" y="2776225"/>
            <a:ext cx="39000" cy="464100"/>
          </a:xfrm>
          <a:prstGeom prst="straightConnector1">
            <a:avLst/>
          </a:prstGeom>
          <a:noFill/>
          <a:ln cap="flat" cmpd="sng" w="9525">
            <a:solidFill>
              <a:schemeClr val="dk2"/>
            </a:solidFill>
            <a:prstDash val="solid"/>
            <a:round/>
            <a:headEnd len="med" w="med" type="none"/>
            <a:tailEnd len="med" w="med" type="triangle"/>
          </a:ln>
        </p:spPr>
      </p:cxnSp>
      <p:sp>
        <p:nvSpPr>
          <p:cNvPr id="637" name="Google Shape;637;p86"/>
          <p:cNvSpPr txBox="1"/>
          <p:nvPr/>
        </p:nvSpPr>
        <p:spPr>
          <a:xfrm>
            <a:off x="7527775" y="3275700"/>
            <a:ext cx="11037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Reducir Overfitting</a:t>
            </a:r>
            <a:endParaRPr>
              <a:latin typeface="Roboto"/>
              <a:ea typeface="Roboto"/>
              <a:cs typeface="Roboto"/>
              <a:sym typeface="Roboto"/>
            </a:endParaRPr>
          </a:p>
        </p:txBody>
      </p:sp>
      <p:pic>
        <p:nvPicPr>
          <p:cNvPr descr="\sum_{i=1}^n (y_i - \hat{y_i})^2 + \lambda \sum_{j=1}^p \beta_j^2" id="638" name="Google Shape;638;p86" title="MathEquation,#000000"/>
          <p:cNvPicPr preferRelativeResize="0"/>
          <p:nvPr/>
        </p:nvPicPr>
        <p:blipFill>
          <a:blip r:embed="rId3">
            <a:alphaModFix/>
          </a:blip>
          <a:stretch>
            <a:fillRect/>
          </a:stretch>
        </p:blipFill>
        <p:spPr>
          <a:xfrm>
            <a:off x="248025" y="1583700"/>
            <a:ext cx="5012794" cy="607800"/>
          </a:xfrm>
          <a:prstGeom prst="rect">
            <a:avLst/>
          </a:prstGeom>
          <a:noFill/>
          <a:ln>
            <a:noFill/>
          </a:ln>
        </p:spPr>
      </p:pic>
      <p:pic>
        <p:nvPicPr>
          <p:cNvPr descr="\sum_{i=1}^n (y_i - \hat{y_i})^2 + \lambda \sum_{j=1}^p |\beta_j|" id="639" name="Google Shape;639;p86" title="MathEquation,#000000"/>
          <p:cNvPicPr preferRelativeResize="0"/>
          <p:nvPr/>
        </p:nvPicPr>
        <p:blipFill>
          <a:blip r:embed="rId4">
            <a:alphaModFix/>
          </a:blip>
          <a:stretch>
            <a:fillRect/>
          </a:stretch>
        </p:blipFill>
        <p:spPr>
          <a:xfrm>
            <a:off x="212650" y="3419000"/>
            <a:ext cx="5462366" cy="635000"/>
          </a:xfrm>
          <a:prstGeom prst="rect">
            <a:avLst/>
          </a:prstGeom>
          <a:noFill/>
          <a:ln>
            <a:noFill/>
          </a:ln>
        </p:spPr>
      </p:pic>
      <p:sp>
        <p:nvSpPr>
          <p:cNvPr id="640" name="Google Shape;640;p86"/>
          <p:cNvSpPr txBox="1"/>
          <p:nvPr/>
        </p:nvSpPr>
        <p:spPr>
          <a:xfrm>
            <a:off x="5426600" y="2561130"/>
            <a:ext cx="1690800" cy="6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Optimizamos lambda</a:t>
            </a:r>
            <a:endParaRPr>
              <a:latin typeface="Roboto"/>
              <a:ea typeface="Roboto"/>
              <a:cs typeface="Roboto"/>
              <a:sym typeface="Roboto"/>
            </a:endParaRPr>
          </a:p>
        </p:txBody>
      </p:sp>
      <p:cxnSp>
        <p:nvCxnSpPr>
          <p:cNvPr id="641" name="Google Shape;641;p86"/>
          <p:cNvCxnSpPr>
            <a:endCxn id="640" idx="0"/>
          </p:cNvCxnSpPr>
          <p:nvPr/>
        </p:nvCxnSpPr>
        <p:spPr>
          <a:xfrm flipH="1">
            <a:off x="6272000" y="2219430"/>
            <a:ext cx="1142700" cy="341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7"/>
          <p:cNvSpPr txBox="1"/>
          <p:nvPr>
            <p:ph type="title"/>
          </p:nvPr>
        </p:nvSpPr>
        <p:spPr>
          <a:xfrm>
            <a:off x="389525" y="421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Sickit Learn :  Ridge Regression</a:t>
            </a:r>
            <a:endParaRPr/>
          </a:p>
        </p:txBody>
      </p:sp>
      <p:pic>
        <p:nvPicPr>
          <p:cNvPr id="647" name="Google Shape;647;p87"/>
          <p:cNvPicPr preferRelativeResize="0"/>
          <p:nvPr/>
        </p:nvPicPr>
        <p:blipFill>
          <a:blip r:embed="rId3">
            <a:alphaModFix/>
          </a:blip>
          <a:stretch>
            <a:fillRect/>
          </a:stretch>
        </p:blipFill>
        <p:spPr>
          <a:xfrm>
            <a:off x="686275" y="1106125"/>
            <a:ext cx="6188226" cy="2931250"/>
          </a:xfrm>
          <a:prstGeom prst="rect">
            <a:avLst/>
          </a:prstGeom>
          <a:noFill/>
          <a:ln>
            <a:noFill/>
          </a:ln>
        </p:spPr>
      </p:pic>
      <p:sp>
        <p:nvSpPr>
          <p:cNvPr id="648" name="Google Shape;648;p87"/>
          <p:cNvSpPr txBox="1"/>
          <p:nvPr/>
        </p:nvSpPr>
        <p:spPr>
          <a:xfrm>
            <a:off x="7120025" y="1443300"/>
            <a:ext cx="1790100" cy="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Importante</a:t>
            </a:r>
            <a:r>
              <a:rPr lang="en">
                <a:latin typeface="Roboto"/>
                <a:ea typeface="Roboto"/>
                <a:cs typeface="Roboto"/>
                <a:sym typeface="Roboto"/>
              </a:rPr>
              <a:t>: hay que normalizar los datos siempre que hay regularización</a:t>
            </a:r>
            <a:endParaRPr>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8"/>
          <p:cNvSpPr txBox="1"/>
          <p:nvPr>
            <p:ph type="title"/>
          </p:nvPr>
        </p:nvSpPr>
        <p:spPr>
          <a:xfrm>
            <a:off x="237300" y="704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Sickit Learn :  Lasso Regression</a:t>
            </a:r>
            <a:endParaRPr/>
          </a:p>
          <a:p>
            <a:pPr indent="0" lvl="0" marL="0" rtl="0" algn="ctr">
              <a:spcBef>
                <a:spcPts val="0"/>
              </a:spcBef>
              <a:spcAft>
                <a:spcPts val="0"/>
              </a:spcAft>
              <a:buNone/>
            </a:pPr>
            <a:r>
              <a:t/>
            </a:r>
            <a:endParaRPr/>
          </a:p>
        </p:txBody>
      </p:sp>
      <p:pic>
        <p:nvPicPr>
          <p:cNvPr id="654" name="Google Shape;654;p88"/>
          <p:cNvPicPr preferRelativeResize="0"/>
          <p:nvPr/>
        </p:nvPicPr>
        <p:blipFill>
          <a:blip r:embed="rId3">
            <a:alphaModFix/>
          </a:blip>
          <a:stretch>
            <a:fillRect/>
          </a:stretch>
        </p:blipFill>
        <p:spPr>
          <a:xfrm>
            <a:off x="367900" y="994100"/>
            <a:ext cx="6550724" cy="2964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9"/>
          <p:cNvSpPr txBox="1"/>
          <p:nvPr>
            <p:ph type="title"/>
          </p:nvPr>
        </p:nvSpPr>
        <p:spPr>
          <a:xfrm>
            <a:off x="311700" y="1199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vs Ridge</a:t>
            </a:r>
            <a:endParaRPr/>
          </a:p>
        </p:txBody>
      </p:sp>
      <p:pic>
        <p:nvPicPr>
          <p:cNvPr id="660" name="Google Shape;660;p89"/>
          <p:cNvPicPr preferRelativeResize="0"/>
          <p:nvPr/>
        </p:nvPicPr>
        <p:blipFill>
          <a:blip r:embed="rId3">
            <a:alphaModFix/>
          </a:blip>
          <a:stretch>
            <a:fillRect/>
          </a:stretch>
        </p:blipFill>
        <p:spPr>
          <a:xfrm>
            <a:off x="191025" y="1264425"/>
            <a:ext cx="6297300" cy="3283975"/>
          </a:xfrm>
          <a:prstGeom prst="rect">
            <a:avLst/>
          </a:prstGeom>
          <a:noFill/>
          <a:ln>
            <a:noFill/>
          </a:ln>
        </p:spPr>
      </p:pic>
      <p:sp>
        <p:nvSpPr>
          <p:cNvPr id="661" name="Google Shape;661;p89"/>
          <p:cNvSpPr txBox="1"/>
          <p:nvPr/>
        </p:nvSpPr>
        <p:spPr>
          <a:xfrm>
            <a:off x="7082050" y="1471600"/>
            <a:ext cx="1627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Lasso </a:t>
            </a:r>
            <a:r>
              <a:rPr lang="en">
                <a:latin typeface="Roboto"/>
                <a:ea typeface="Roboto"/>
                <a:cs typeface="Roboto"/>
                <a:sym typeface="Roboto"/>
              </a:rPr>
              <a:t>Elimina variables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Ridge</a:t>
            </a:r>
            <a:r>
              <a:rPr lang="en">
                <a:latin typeface="Roboto"/>
                <a:ea typeface="Roboto"/>
                <a:cs typeface="Roboto"/>
                <a:sym typeface="Roboto"/>
              </a:rPr>
              <a:t> deja todas las variables </a:t>
            </a:r>
            <a:endParaRPr>
              <a:latin typeface="Roboto"/>
              <a:ea typeface="Roboto"/>
              <a:cs typeface="Roboto"/>
              <a:sym typeface="Roboto"/>
            </a:endParaRPr>
          </a:p>
        </p:txBody>
      </p:sp>
      <p:sp>
        <p:nvSpPr>
          <p:cNvPr id="662" name="Google Shape;662;p89"/>
          <p:cNvSpPr txBox="1"/>
          <p:nvPr/>
        </p:nvSpPr>
        <p:spPr>
          <a:xfrm>
            <a:off x="601375" y="1059250"/>
            <a:ext cx="13371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Lasso </a:t>
            </a:r>
            <a:endParaRPr b="1">
              <a:solidFill>
                <a:schemeClr val="dk1"/>
              </a:solidFill>
              <a:latin typeface="Roboto"/>
              <a:ea typeface="Roboto"/>
              <a:cs typeface="Roboto"/>
              <a:sym typeface="Roboto"/>
            </a:endParaRPr>
          </a:p>
        </p:txBody>
      </p:sp>
      <p:sp>
        <p:nvSpPr>
          <p:cNvPr id="663" name="Google Shape;663;p89"/>
          <p:cNvSpPr txBox="1"/>
          <p:nvPr/>
        </p:nvSpPr>
        <p:spPr>
          <a:xfrm>
            <a:off x="3972875" y="1059250"/>
            <a:ext cx="13371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Ridge</a:t>
            </a:r>
            <a:endParaRPr b="1">
              <a:solidFill>
                <a:schemeClr val="dk1"/>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Elastic Net</a:t>
            </a:r>
            <a:endParaRPr/>
          </a:p>
        </p:txBody>
      </p:sp>
      <p:sp>
        <p:nvSpPr>
          <p:cNvPr id="669" name="Google Shape;669;p90"/>
          <p:cNvSpPr txBox="1"/>
          <p:nvPr>
            <p:ph idx="1" type="body"/>
          </p:nvPr>
        </p:nvSpPr>
        <p:spPr>
          <a:xfrm>
            <a:off x="276325" y="1215725"/>
            <a:ext cx="8520600" cy="3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Elastic = Lasso + Ridge</a:t>
            </a:r>
            <a:endParaRPr/>
          </a:p>
        </p:txBody>
      </p:sp>
      <p:pic>
        <p:nvPicPr>
          <p:cNvPr descr="\sum_{i=1}^n (y_i - \hat{y_i})^2 + \lambda \sum_{j=1}^p |\beta_j| + \lambda \sum_{j=1}^p (\beta_j)^2" id="670" name="Google Shape;670;p90" title="MathEquation,#000000"/>
          <p:cNvPicPr preferRelativeResize="0"/>
          <p:nvPr/>
        </p:nvPicPr>
        <p:blipFill>
          <a:blip r:embed="rId3">
            <a:alphaModFix/>
          </a:blip>
          <a:stretch>
            <a:fillRect/>
          </a:stretch>
        </p:blipFill>
        <p:spPr>
          <a:xfrm>
            <a:off x="311696" y="2126675"/>
            <a:ext cx="7971154" cy="607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Modelos Clasificación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0" y="0"/>
            <a:ext cx="6302401" cy="48813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2"/>
          <p:cNvSpPr txBox="1"/>
          <p:nvPr>
            <p:ph type="title"/>
          </p:nvPr>
        </p:nvSpPr>
        <p:spPr>
          <a:xfrm>
            <a:off x="311700" y="2119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Modelos Lineales</a:t>
            </a:r>
            <a:endParaRPr/>
          </a:p>
        </p:txBody>
      </p:sp>
      <p:sp>
        <p:nvSpPr>
          <p:cNvPr id="681" name="Google Shape;681;p92"/>
          <p:cNvSpPr txBox="1"/>
          <p:nvPr>
            <p:ph idx="1" type="body"/>
          </p:nvPr>
        </p:nvSpPr>
        <p:spPr>
          <a:xfrm>
            <a:off x="4662400" y="1436150"/>
            <a:ext cx="2837100" cy="142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Tratan de Encontrar un </a:t>
            </a:r>
            <a:r>
              <a:rPr lang="en"/>
              <a:t>línea</a:t>
            </a:r>
            <a:r>
              <a:rPr lang="en"/>
              <a:t> o plano (en que separe los datos con el menor error)</a:t>
            </a:r>
            <a:endParaRPr/>
          </a:p>
        </p:txBody>
      </p:sp>
      <p:pic>
        <p:nvPicPr>
          <p:cNvPr id="682" name="Google Shape;682;p92"/>
          <p:cNvPicPr preferRelativeResize="0"/>
          <p:nvPr/>
        </p:nvPicPr>
        <p:blipFill>
          <a:blip r:embed="rId3">
            <a:alphaModFix/>
          </a:blip>
          <a:stretch>
            <a:fillRect/>
          </a:stretch>
        </p:blipFill>
        <p:spPr>
          <a:xfrm>
            <a:off x="205175" y="1042350"/>
            <a:ext cx="4416475" cy="31232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3"/>
          <p:cNvSpPr txBox="1"/>
          <p:nvPr>
            <p:ph type="title"/>
          </p:nvPr>
        </p:nvSpPr>
        <p:spPr>
          <a:xfrm>
            <a:off x="417825" y="633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Curse of Dimensionality</a:t>
            </a:r>
            <a:endParaRPr/>
          </a:p>
        </p:txBody>
      </p:sp>
      <p:pic>
        <p:nvPicPr>
          <p:cNvPr id="688" name="Google Shape;688;p93"/>
          <p:cNvPicPr preferRelativeResize="0"/>
          <p:nvPr/>
        </p:nvPicPr>
        <p:blipFill>
          <a:blip r:embed="rId3">
            <a:alphaModFix/>
          </a:blip>
          <a:stretch>
            <a:fillRect/>
          </a:stretch>
        </p:blipFill>
        <p:spPr>
          <a:xfrm>
            <a:off x="307100" y="671125"/>
            <a:ext cx="7232751" cy="2372875"/>
          </a:xfrm>
          <a:prstGeom prst="rect">
            <a:avLst/>
          </a:prstGeom>
          <a:noFill/>
          <a:ln>
            <a:noFill/>
          </a:ln>
        </p:spPr>
      </p:pic>
      <p:sp>
        <p:nvSpPr>
          <p:cNvPr id="689" name="Google Shape;689;p93"/>
          <p:cNvSpPr txBox="1"/>
          <p:nvPr/>
        </p:nvSpPr>
        <p:spPr>
          <a:xfrm>
            <a:off x="307100" y="3445500"/>
            <a:ext cx="2805900" cy="799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En Espacios dimensionales “grandes”  nuestra intuición nos engaña</a:t>
            </a:r>
            <a:endParaRPr>
              <a:latin typeface="Roboto"/>
              <a:ea typeface="Roboto"/>
              <a:cs typeface="Roboto"/>
              <a:sym typeface="Roboto"/>
            </a:endParaRPr>
          </a:p>
        </p:txBody>
      </p:sp>
      <p:cxnSp>
        <p:nvCxnSpPr>
          <p:cNvPr id="690" name="Google Shape;690;p93"/>
          <p:cNvCxnSpPr>
            <a:stCxn id="689" idx="3"/>
          </p:cNvCxnSpPr>
          <p:nvPr/>
        </p:nvCxnSpPr>
        <p:spPr>
          <a:xfrm flipH="1" rot="10800000">
            <a:off x="3113000" y="3834750"/>
            <a:ext cx="1422000" cy="10500"/>
          </a:xfrm>
          <a:prstGeom prst="straightConnector1">
            <a:avLst/>
          </a:prstGeom>
          <a:noFill/>
          <a:ln cap="flat" cmpd="sng" w="9525">
            <a:solidFill>
              <a:schemeClr val="dk2"/>
            </a:solidFill>
            <a:prstDash val="solid"/>
            <a:round/>
            <a:headEnd len="med" w="med" type="none"/>
            <a:tailEnd len="med" w="med" type="triangle"/>
          </a:ln>
        </p:spPr>
      </p:cxnSp>
      <p:sp>
        <p:nvSpPr>
          <p:cNvPr id="691" name="Google Shape;691;p93"/>
          <p:cNvSpPr txBox="1"/>
          <p:nvPr/>
        </p:nvSpPr>
        <p:spPr>
          <a:xfrm>
            <a:off x="4761450" y="3445500"/>
            <a:ext cx="2037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Knn se vuelve </a:t>
            </a:r>
            <a:r>
              <a:rPr lang="en">
                <a:latin typeface="Roboto"/>
                <a:ea typeface="Roboto"/>
                <a:cs typeface="Roboto"/>
                <a:sym typeface="Roboto"/>
              </a:rPr>
              <a:t>inútil</a:t>
            </a:r>
            <a:r>
              <a:rPr lang="en">
                <a:latin typeface="Roboto"/>
                <a:ea typeface="Roboto"/>
                <a:cs typeface="Roboto"/>
                <a:sym typeface="Roboto"/>
              </a:rPr>
              <a:t> </a:t>
            </a:r>
            <a:r>
              <a:rPr lang="en">
                <a:latin typeface="Roboto"/>
                <a:ea typeface="Roboto"/>
                <a:cs typeface="Roboto"/>
                <a:sym typeface="Roboto"/>
              </a:rPr>
              <a:t>porque</a:t>
            </a:r>
            <a:r>
              <a:rPr lang="en">
                <a:latin typeface="Roboto"/>
                <a:ea typeface="Roboto"/>
                <a:cs typeface="Roboto"/>
                <a:sym typeface="Roboto"/>
              </a:rPr>
              <a:t> todo </a:t>
            </a:r>
            <a:r>
              <a:rPr lang="en">
                <a:latin typeface="Roboto"/>
                <a:ea typeface="Roboto"/>
                <a:cs typeface="Roboto"/>
                <a:sym typeface="Roboto"/>
              </a:rPr>
              <a:t>está</a:t>
            </a:r>
            <a:r>
              <a:rPr lang="en">
                <a:latin typeface="Roboto"/>
                <a:ea typeface="Roboto"/>
                <a:cs typeface="Roboto"/>
                <a:sym typeface="Roboto"/>
              </a:rPr>
              <a:t> lejos de todo</a:t>
            </a:r>
            <a:endParaRPr>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4"/>
          <p:cNvSpPr txBox="1"/>
          <p:nvPr>
            <p:ph type="title"/>
          </p:nvPr>
        </p:nvSpPr>
        <p:spPr>
          <a:xfrm>
            <a:off x="269250" y="1553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Regresión </a:t>
            </a:r>
            <a:r>
              <a:rPr lang="en"/>
              <a:t>Logística</a:t>
            </a:r>
            <a:endParaRPr/>
          </a:p>
        </p:txBody>
      </p:sp>
      <p:pic>
        <p:nvPicPr>
          <p:cNvPr id="697" name="Google Shape;697;p94"/>
          <p:cNvPicPr preferRelativeResize="0"/>
          <p:nvPr/>
        </p:nvPicPr>
        <p:blipFill>
          <a:blip r:embed="rId3">
            <a:alphaModFix/>
          </a:blip>
          <a:stretch>
            <a:fillRect/>
          </a:stretch>
        </p:blipFill>
        <p:spPr>
          <a:xfrm>
            <a:off x="56600" y="1874875"/>
            <a:ext cx="5115974" cy="1167350"/>
          </a:xfrm>
          <a:prstGeom prst="rect">
            <a:avLst/>
          </a:prstGeom>
          <a:noFill/>
          <a:ln>
            <a:noFill/>
          </a:ln>
        </p:spPr>
      </p:pic>
      <p:pic>
        <p:nvPicPr>
          <p:cNvPr id="698" name="Google Shape;698;p94"/>
          <p:cNvPicPr preferRelativeResize="0"/>
          <p:nvPr/>
        </p:nvPicPr>
        <p:blipFill>
          <a:blip r:embed="rId4">
            <a:alphaModFix/>
          </a:blip>
          <a:stretch>
            <a:fillRect/>
          </a:stretch>
        </p:blipFill>
        <p:spPr>
          <a:xfrm>
            <a:off x="5172575" y="1029700"/>
            <a:ext cx="3813707" cy="2150225"/>
          </a:xfrm>
          <a:prstGeom prst="rect">
            <a:avLst/>
          </a:prstGeom>
          <a:noFill/>
          <a:ln>
            <a:noFill/>
          </a:ln>
        </p:spPr>
      </p:pic>
      <p:sp>
        <p:nvSpPr>
          <p:cNvPr id="699" name="Google Shape;699;p94"/>
          <p:cNvSpPr txBox="1"/>
          <p:nvPr/>
        </p:nvSpPr>
        <p:spPr>
          <a:xfrm>
            <a:off x="367900" y="3763875"/>
            <a:ext cx="32757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Hay </a:t>
            </a:r>
            <a:r>
              <a:rPr lang="en">
                <a:latin typeface="Roboto"/>
                <a:ea typeface="Roboto"/>
                <a:cs typeface="Roboto"/>
                <a:sym typeface="Roboto"/>
              </a:rPr>
              <a:t>múltiples</a:t>
            </a:r>
            <a:r>
              <a:rPr lang="en">
                <a:latin typeface="Roboto"/>
                <a:ea typeface="Roboto"/>
                <a:cs typeface="Roboto"/>
                <a:sym typeface="Roboto"/>
              </a:rPr>
              <a:t> métodos para hallar el valor </a:t>
            </a:r>
            <a:r>
              <a:rPr lang="en">
                <a:latin typeface="Roboto"/>
                <a:ea typeface="Roboto"/>
                <a:cs typeface="Roboto"/>
                <a:sym typeface="Roboto"/>
              </a:rPr>
              <a:t>óptimo</a:t>
            </a:r>
            <a:endParaRPr>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Regresión Lógistica en scikit Learn</a:t>
            </a:r>
            <a:endParaRPr/>
          </a:p>
        </p:txBody>
      </p:sp>
      <p:pic>
        <p:nvPicPr>
          <p:cNvPr id="705" name="Google Shape;705;p95"/>
          <p:cNvPicPr preferRelativeResize="0"/>
          <p:nvPr/>
        </p:nvPicPr>
        <p:blipFill>
          <a:blip r:embed="rId3">
            <a:alphaModFix/>
          </a:blip>
          <a:stretch>
            <a:fillRect/>
          </a:stretch>
        </p:blipFill>
        <p:spPr>
          <a:xfrm>
            <a:off x="42450" y="1596700"/>
            <a:ext cx="7282874" cy="2125350"/>
          </a:xfrm>
          <a:prstGeom prst="rect">
            <a:avLst/>
          </a:prstGeom>
          <a:noFill/>
          <a:ln>
            <a:noFill/>
          </a:ln>
        </p:spPr>
      </p:pic>
      <p:sp>
        <p:nvSpPr>
          <p:cNvPr id="706" name="Google Shape;706;p95"/>
          <p:cNvSpPr txBox="1"/>
          <p:nvPr/>
        </p:nvSpPr>
        <p:spPr>
          <a:xfrm>
            <a:off x="7018350" y="1823784"/>
            <a:ext cx="20304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 aplica </a:t>
            </a:r>
            <a:r>
              <a:rPr b="1" lang="en">
                <a:latin typeface="Roboto"/>
                <a:ea typeface="Roboto"/>
                <a:cs typeface="Roboto"/>
                <a:sym typeface="Roboto"/>
              </a:rPr>
              <a:t>Regularización por Default</a:t>
            </a:r>
            <a:endParaRPr b="1">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Regresión Lógistica en scikit Learn</a:t>
            </a:r>
            <a:endParaRPr/>
          </a:p>
          <a:p>
            <a:pPr indent="0" lvl="0" marL="0" rtl="0" algn="ctr">
              <a:spcBef>
                <a:spcPts val="0"/>
              </a:spcBef>
              <a:spcAft>
                <a:spcPts val="0"/>
              </a:spcAft>
              <a:buNone/>
            </a:pPr>
            <a:r>
              <a:t/>
            </a:r>
            <a:endParaRPr/>
          </a:p>
        </p:txBody>
      </p:sp>
      <p:pic>
        <p:nvPicPr>
          <p:cNvPr id="712" name="Google Shape;712;p96"/>
          <p:cNvPicPr preferRelativeResize="0"/>
          <p:nvPr/>
        </p:nvPicPr>
        <p:blipFill>
          <a:blip r:embed="rId3">
            <a:alphaModFix/>
          </a:blip>
          <a:stretch>
            <a:fillRect/>
          </a:stretch>
        </p:blipFill>
        <p:spPr>
          <a:xfrm>
            <a:off x="435475" y="1421538"/>
            <a:ext cx="6858000" cy="18192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Regresión Lógistica en scikit Learn</a:t>
            </a:r>
            <a:endParaRPr/>
          </a:p>
          <a:p>
            <a:pPr indent="0" lvl="0" marL="0" rtl="0" algn="ctr">
              <a:spcBef>
                <a:spcPts val="0"/>
              </a:spcBef>
              <a:spcAft>
                <a:spcPts val="0"/>
              </a:spcAft>
              <a:buNone/>
            </a:pPr>
            <a:r>
              <a:t/>
            </a:r>
            <a:endParaRPr/>
          </a:p>
        </p:txBody>
      </p:sp>
      <p:pic>
        <p:nvPicPr>
          <p:cNvPr id="718" name="Google Shape;718;p97"/>
          <p:cNvPicPr preferRelativeResize="0"/>
          <p:nvPr/>
        </p:nvPicPr>
        <p:blipFill>
          <a:blip r:embed="rId3">
            <a:alphaModFix/>
          </a:blip>
          <a:stretch>
            <a:fillRect/>
          </a:stretch>
        </p:blipFill>
        <p:spPr>
          <a:xfrm>
            <a:off x="240550" y="1325325"/>
            <a:ext cx="8192124" cy="2859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8"/>
          <p:cNvSpPr txBox="1"/>
          <p:nvPr>
            <p:ph type="title"/>
          </p:nvPr>
        </p:nvSpPr>
        <p:spPr>
          <a:xfrm>
            <a:off x="396600" y="112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Valuación modelos de Clasificación</a:t>
            </a:r>
            <a:endParaRPr/>
          </a:p>
          <a:p>
            <a:pPr indent="0" lvl="0" marL="0" rtl="0" algn="ctr">
              <a:spcBef>
                <a:spcPts val="0"/>
              </a:spcBef>
              <a:spcAft>
                <a:spcPts val="0"/>
              </a:spcAft>
              <a:buNone/>
            </a:pPr>
            <a:r>
              <a:t/>
            </a:r>
            <a:endParaRPr/>
          </a:p>
        </p:txBody>
      </p:sp>
      <p:pic>
        <p:nvPicPr>
          <p:cNvPr id="724" name="Google Shape;724;p98"/>
          <p:cNvPicPr preferRelativeResize="0"/>
          <p:nvPr/>
        </p:nvPicPr>
        <p:blipFill>
          <a:blip r:embed="rId3">
            <a:alphaModFix/>
          </a:blip>
          <a:stretch>
            <a:fillRect/>
          </a:stretch>
        </p:blipFill>
        <p:spPr>
          <a:xfrm>
            <a:off x="460275" y="1077263"/>
            <a:ext cx="5425198" cy="34744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9"/>
          <p:cNvSpPr txBox="1"/>
          <p:nvPr>
            <p:ph type="title"/>
          </p:nvPr>
        </p:nvSpPr>
        <p:spPr>
          <a:xfrm>
            <a:off x="311700" y="1553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Valuación modelos de Clasificación</a:t>
            </a:r>
            <a:endParaRPr/>
          </a:p>
        </p:txBody>
      </p:sp>
      <p:pic>
        <p:nvPicPr>
          <p:cNvPr id="730" name="Google Shape;730;p99"/>
          <p:cNvPicPr preferRelativeResize="0"/>
          <p:nvPr/>
        </p:nvPicPr>
        <p:blipFill>
          <a:blip r:embed="rId3">
            <a:alphaModFix/>
          </a:blip>
          <a:stretch>
            <a:fillRect/>
          </a:stretch>
        </p:blipFill>
        <p:spPr>
          <a:xfrm>
            <a:off x="140275" y="1073775"/>
            <a:ext cx="5894274" cy="3378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ROC Curve y AUC</a:t>
            </a:r>
            <a:endParaRPr/>
          </a:p>
        </p:txBody>
      </p:sp>
      <p:pic>
        <p:nvPicPr>
          <p:cNvPr id="736" name="Google Shape;736;p100"/>
          <p:cNvPicPr preferRelativeResize="0"/>
          <p:nvPr/>
        </p:nvPicPr>
        <p:blipFill>
          <a:blip r:embed="rId3">
            <a:alphaModFix/>
          </a:blip>
          <a:stretch>
            <a:fillRect/>
          </a:stretch>
        </p:blipFill>
        <p:spPr>
          <a:xfrm>
            <a:off x="369075" y="1124925"/>
            <a:ext cx="5386074" cy="3445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0" y="0"/>
            <a:ext cx="6146676" cy="488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